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36"/>
  </p:notesMasterIdLst>
  <p:handoutMasterIdLst>
    <p:handoutMasterId r:id="rId37"/>
  </p:handoutMasterIdLst>
  <p:sldIdLst>
    <p:sldId id="361" r:id="rId5"/>
    <p:sldId id="332" r:id="rId6"/>
    <p:sldId id="310" r:id="rId7"/>
    <p:sldId id="346" r:id="rId8"/>
    <p:sldId id="327" r:id="rId9"/>
    <p:sldId id="333" r:id="rId10"/>
    <p:sldId id="337" r:id="rId11"/>
    <p:sldId id="338" r:id="rId12"/>
    <p:sldId id="320" r:id="rId13"/>
    <p:sldId id="334" r:id="rId14"/>
    <p:sldId id="339" r:id="rId15"/>
    <p:sldId id="343" r:id="rId16"/>
    <p:sldId id="341" r:id="rId17"/>
    <p:sldId id="321" r:id="rId18"/>
    <p:sldId id="344" r:id="rId19"/>
    <p:sldId id="345" r:id="rId20"/>
    <p:sldId id="347" r:id="rId21"/>
    <p:sldId id="348" r:id="rId22"/>
    <p:sldId id="349" r:id="rId23"/>
    <p:sldId id="350" r:id="rId24"/>
    <p:sldId id="351" r:id="rId25"/>
    <p:sldId id="352" r:id="rId26"/>
    <p:sldId id="353" r:id="rId27"/>
    <p:sldId id="354" r:id="rId28"/>
    <p:sldId id="355" r:id="rId29"/>
    <p:sldId id="356" r:id="rId30"/>
    <p:sldId id="357" r:id="rId31"/>
    <p:sldId id="358" r:id="rId32"/>
    <p:sldId id="359" r:id="rId33"/>
    <p:sldId id="323" r:id="rId34"/>
    <p:sldId id="360" r:id="rId35"/>
  </p:sldIdLst>
  <p:sldSz cx="12188825" cy="6858000"/>
  <p:notesSz cx="6858000" cy="9144000"/>
  <p:custDataLst>
    <p:tags r:id="rId38"/>
  </p:custDataLst>
  <p:defaultTextStyle>
    <a:defPPr rtl="0">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or" initials="A" lastIdx="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70F6"/>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06" autoAdjust="0"/>
    <p:restoredTop sz="79892" autoAdjust="0"/>
  </p:normalViewPr>
  <p:slideViewPr>
    <p:cSldViewPr showGuides="1">
      <p:cViewPr varScale="1">
        <p:scale>
          <a:sx n="58" d="100"/>
          <a:sy n="58" d="100"/>
        </p:scale>
        <p:origin x="-1194" y="-90"/>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90" d="100"/>
          <a:sy n="90" d="100"/>
        </p:scale>
        <p:origin x="3774"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pt-BR" dirty="0"/>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93E36956-3452-45FD-A1D8-3574743558BA}" type="datetime1">
              <a:rPr lang="pt-BR" smtClean="0"/>
              <a:pPr algn="r" rtl="0"/>
              <a:t>26/04/2018</a:t>
            </a:fld>
            <a:endParaRPr lang="pt-BR" dirty="0"/>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pt-BR" dirty="0"/>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pt-BR" smtClean="0"/>
              <a:pPr algn="r" rtl="0"/>
              <a:t>‹nº›</a:t>
            </a:fld>
            <a:endParaRPr lang="pt-B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pt-BR" noProof="0" dirty="0"/>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22C183F4-168E-4576-AC99-60635C2E1F1D}" type="datetime1">
              <a:rPr lang="pt-BR" noProof="0" smtClean="0"/>
              <a:pPr/>
              <a:t>26/04/2018</a:t>
            </a:fld>
            <a:endParaRPr lang="pt-BR" noProof="0" dirty="0"/>
          </a:p>
        </p:txBody>
      </p:sp>
      <p:sp>
        <p:nvSpPr>
          <p:cNvPr id="4" name="Espaço Reservado para Imagem de Slide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pt-BR" noProof="0" dirty="0"/>
          </a:p>
        </p:txBody>
      </p:sp>
      <p:sp>
        <p:nvSpPr>
          <p:cNvPr id="5" name="Espaço Reservado para Anotaçõ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pt-BR" noProof="0" dirty="0"/>
              <a:t>Clique para editar o texto Mestre</a:t>
            </a:r>
          </a:p>
          <a:p>
            <a:pPr lvl="1" rtl="0"/>
            <a:r>
              <a:rPr lang="pt-BR" noProof="0" dirty="0"/>
              <a:t>Segundo nível</a:t>
            </a:r>
          </a:p>
          <a:p>
            <a:pPr lvl="2" rtl="0"/>
            <a:r>
              <a:rPr lang="pt-BR" noProof="0" dirty="0"/>
              <a:t>Terceiro nível</a:t>
            </a:r>
          </a:p>
          <a:p>
            <a:pPr lvl="3" rtl="0"/>
            <a:r>
              <a:rPr lang="pt-BR" noProof="0" dirty="0"/>
              <a:t>Quarto nível</a:t>
            </a:r>
          </a:p>
          <a:p>
            <a:pPr lvl="4" rtl="0"/>
            <a:r>
              <a:rPr lang="pt-BR" noProof="0" dirty="0"/>
              <a:t>Quinto nível</a:t>
            </a: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pt-BR" noProof="0" dirty="0"/>
          </a:p>
        </p:txBody>
      </p:sp>
      <p:sp>
        <p:nvSpPr>
          <p:cNvPr id="7" name="Espaço Reservado para Número de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F93199CD-3E1B-4AE6-990F-76F925F5EA9F}" type="slidenum">
              <a:rPr lang="pt-BR" noProof="0" smtClean="0"/>
              <a:pPr/>
              <a:t>‹nº›</a:t>
            </a:fld>
            <a:endParaRPr lang="pt-BR" noProof="0"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www.cerebromente.org.br/n05/tecnologia/rna.htm"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www.cerebromente.org.br/n05/tecnologia/plasticidade.htm"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3199CD-3E1B-4AE6-990F-76F925F5EA9F}" type="slidenum">
              <a:rPr lang="pt-BR" noProof="0" smtClean="0"/>
              <a:pPr/>
              <a:t>1</a:t>
            </a:fld>
            <a:endParaRPr lang="pt-BR" noProof="0" dirty="0"/>
          </a:p>
        </p:txBody>
      </p:sp>
    </p:spTree>
    <p:extLst>
      <p:ext uri="{BB962C8B-B14F-4D97-AF65-F5344CB8AC3E}">
        <p14:creationId xmlns:p14="http://schemas.microsoft.com/office/powerpoint/2010/main" val="925172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dirty="0" smtClean="0"/>
              <a:t>As redes neurais artificiais representam um novo paradigma metodológico no campo da Inteligência Artificial</a:t>
            </a:r>
            <a:r>
              <a:rPr lang="pt-BR" b="1" dirty="0" smtClean="0">
                <a:solidFill>
                  <a:srgbClr val="FFC000"/>
                </a:solidFill>
              </a:rPr>
              <a:t>, </a:t>
            </a:r>
            <a:r>
              <a:rPr lang="pt-BR" sz="1800" b="1" dirty="0" smtClean="0">
                <a:solidFill>
                  <a:srgbClr val="FFC000"/>
                </a:solidFill>
              </a:rPr>
              <a:t>ou seja, no desenvolvimento de sistemas computacionais capazes de imitar tarefas intelectuais complexas</a:t>
            </a:r>
            <a:r>
              <a:rPr lang="pt-BR" dirty="0" smtClean="0"/>
              <a:t>, tais como a resolução de problemas, o reconhecimento e classificação de padrões, os processos indutivos e dedutivos, etc.</a:t>
            </a:r>
          </a:p>
          <a:p>
            <a:endParaRPr lang="pt-BR" dirty="0" smtClean="0"/>
          </a:p>
          <a:p>
            <a:r>
              <a:rPr lang="pt-BR" dirty="0" smtClean="0"/>
              <a:t>Ao contrário dos sistemas heurísticos, assim chamados porque procuram obter sistemas inteligentes baseados em lógica e em processamento simbólico (por exemplo, os sistemas especialistas); as redes neurais artificiais se inspiram em um modelo biológico para a inteligência, isto é, na maneira como o cérebro é organizado em sua arquitetura elementar, e em como a mesma é capaz de executar tarefas computacionais.</a:t>
            </a:r>
          </a:p>
          <a:p>
            <a:endParaRPr lang="pt-BR" dirty="0" smtClean="0"/>
          </a:p>
          <a:p>
            <a:r>
              <a:rPr lang="pt-BR" sz="1200" b="0" i="0" kern="1200" dirty="0" smtClean="0">
                <a:solidFill>
                  <a:schemeClr val="tx1"/>
                </a:solidFill>
                <a:effectLst/>
                <a:latin typeface="+mn-lt"/>
                <a:ea typeface="+mn-ea"/>
                <a:cs typeface="+mn-cs"/>
              </a:rPr>
              <a:t>Da mesma maneira que no cérebro, as redes neurais artificiais </a:t>
            </a:r>
            <a:r>
              <a:rPr lang="pt-BR" sz="1200" b="0" i="0" kern="1200" dirty="0" smtClean="0">
                <a:solidFill>
                  <a:schemeClr val="tx1"/>
                </a:solidFill>
                <a:effectLst/>
                <a:latin typeface="+mn-lt"/>
                <a:ea typeface="+mn-ea"/>
                <a:cs typeface="+mn-cs"/>
                <a:hlinkClick r:id="rId3"/>
              </a:rPr>
              <a:t>são organizadas</a:t>
            </a:r>
            <a:r>
              <a:rPr lang="pt-BR" sz="1200" b="0" i="0" kern="1200" dirty="0" smtClean="0">
                <a:solidFill>
                  <a:schemeClr val="tx1"/>
                </a:solidFill>
                <a:effectLst/>
                <a:latin typeface="+mn-lt"/>
                <a:ea typeface="+mn-ea"/>
                <a:cs typeface="+mn-cs"/>
              </a:rPr>
              <a:t> na forma de um número de elementos individuais simples (os neurônios), que se interconectam uns aos outros, formando redes capazes de armazenar e transmitir informação provinda do exterior. Outra capacidade importante das redes neurais artificiais é a auto-organização, ou </a:t>
            </a:r>
            <a:r>
              <a:rPr lang="pt-BR" sz="1200" b="0" i="0" kern="1200" dirty="0" smtClean="0">
                <a:solidFill>
                  <a:schemeClr val="tx1"/>
                </a:solidFill>
                <a:effectLst/>
                <a:latin typeface="+mn-lt"/>
                <a:ea typeface="+mn-ea"/>
                <a:cs typeface="+mn-cs"/>
                <a:hlinkClick r:id="rId4"/>
              </a:rPr>
              <a:t>plasticidade</a:t>
            </a:r>
            <a:r>
              <a:rPr lang="pt-BR" sz="1200" b="0" i="0" kern="1200" dirty="0" smtClean="0">
                <a:solidFill>
                  <a:schemeClr val="tx1"/>
                </a:solidFill>
                <a:effectLst/>
                <a:latin typeface="+mn-lt"/>
                <a:ea typeface="+mn-ea"/>
                <a:cs typeface="+mn-cs"/>
              </a:rPr>
              <a:t>, ou seja, através de um processo de aprendizado, é possível alterar-se os padrões de interconexão entre seus elementos. Por este motivo, as redes neurais artificiais são um tipo de sistema conexionista, no qual as propriedades computacionais são resultado dos padrões de interconexão da rede, como acontece também no sistema nervoso biológico.</a:t>
            </a:r>
            <a:endParaRPr lang="pt-BR" dirty="0"/>
          </a:p>
        </p:txBody>
      </p:sp>
      <p:sp>
        <p:nvSpPr>
          <p:cNvPr id="4" name="Espaço Reservado para Número de Slide 3"/>
          <p:cNvSpPr>
            <a:spLocks noGrp="1"/>
          </p:cNvSpPr>
          <p:nvPr>
            <p:ph type="sldNum" sz="quarter" idx="10"/>
          </p:nvPr>
        </p:nvSpPr>
        <p:spPr/>
        <p:txBody>
          <a:bodyPr/>
          <a:lstStyle/>
          <a:p>
            <a:fld id="{F93199CD-3E1B-4AE6-990F-76F925F5EA9F}" type="slidenum">
              <a:rPr lang="pt-BR" noProof="0" smtClean="0"/>
              <a:pPr/>
              <a:t>3</a:t>
            </a:fld>
            <a:endParaRPr lang="pt-BR" noProof="0" dirty="0"/>
          </a:p>
        </p:txBody>
      </p:sp>
    </p:spTree>
    <p:extLst>
      <p:ext uri="{BB962C8B-B14F-4D97-AF65-F5344CB8AC3E}">
        <p14:creationId xmlns:p14="http://schemas.microsoft.com/office/powerpoint/2010/main" val="4890316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smtClean="0"/>
          </a:p>
          <a:p>
            <a:r>
              <a:rPr lang="pt-BR" b="1" dirty="0" smtClean="0"/>
              <a:t>Um cálculo lógico das </a:t>
            </a:r>
            <a:r>
              <a:rPr lang="pt-BR" b="1" dirty="0" err="1" smtClean="0"/>
              <a:t>idéias</a:t>
            </a:r>
            <a:r>
              <a:rPr lang="pt-BR" b="1" dirty="0" smtClean="0"/>
              <a:t> imanente na atividade nervosa</a:t>
            </a:r>
          </a:p>
          <a:p>
            <a:endParaRPr lang="pt-BR" dirty="0" smtClean="0"/>
          </a:p>
          <a:p>
            <a:r>
              <a:rPr lang="pt-BR" dirty="0" smtClean="0"/>
              <a:t>O trabalho consistia num modelo de resistores variáveis e amplificadores representando conexões sinápticas de um neurônio biológico.</a:t>
            </a:r>
            <a:endParaRPr lang="pt-BR" dirty="0"/>
          </a:p>
        </p:txBody>
      </p:sp>
      <p:sp>
        <p:nvSpPr>
          <p:cNvPr id="4" name="Espaço Reservado para Número de Slide 3"/>
          <p:cNvSpPr>
            <a:spLocks noGrp="1"/>
          </p:cNvSpPr>
          <p:nvPr>
            <p:ph type="sldNum" sz="quarter" idx="10"/>
          </p:nvPr>
        </p:nvSpPr>
        <p:spPr/>
        <p:txBody>
          <a:bodyPr/>
          <a:lstStyle/>
          <a:p>
            <a:fld id="{F93199CD-3E1B-4AE6-990F-76F925F5EA9F}" type="slidenum">
              <a:rPr lang="pt-BR" noProof="0" smtClean="0"/>
              <a:pPr/>
              <a:t>8</a:t>
            </a:fld>
            <a:endParaRPr lang="pt-BR" noProof="0" dirty="0"/>
          </a:p>
        </p:txBody>
      </p:sp>
    </p:spTree>
    <p:extLst>
      <p:ext uri="{BB962C8B-B14F-4D97-AF65-F5344CB8AC3E}">
        <p14:creationId xmlns:p14="http://schemas.microsoft.com/office/powerpoint/2010/main" val="1258411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sz="1200" b="0" i="0" kern="1200" dirty="0" smtClean="0">
                <a:solidFill>
                  <a:schemeClr val="tx1"/>
                </a:solidFill>
                <a:effectLst/>
                <a:latin typeface="+mn-lt"/>
                <a:ea typeface="+mn-ea"/>
                <a:cs typeface="+mn-cs"/>
              </a:rPr>
              <a:t>O esquema básico do </a:t>
            </a:r>
            <a:r>
              <a:rPr lang="pt-BR" sz="1200" b="1" i="0" kern="1200" dirty="0" smtClean="0">
                <a:solidFill>
                  <a:schemeClr val="tx1"/>
                </a:solidFill>
                <a:effectLst/>
                <a:latin typeface="+mn-lt"/>
                <a:ea typeface="+mn-ea"/>
                <a:cs typeface="+mn-cs"/>
              </a:rPr>
              <a:t>modelo de </a:t>
            </a:r>
            <a:r>
              <a:rPr lang="pt-BR" sz="1200" b="1" i="0" kern="1200" dirty="0" err="1" smtClean="0">
                <a:solidFill>
                  <a:schemeClr val="tx1"/>
                </a:solidFill>
                <a:effectLst/>
                <a:latin typeface="+mn-lt"/>
                <a:ea typeface="+mn-ea"/>
                <a:cs typeface="+mn-cs"/>
              </a:rPr>
              <a:t>Kohonen</a:t>
            </a:r>
            <a:r>
              <a:rPr lang="pt-BR" sz="1200" b="1" i="0" kern="1200" dirty="0" smtClean="0">
                <a:solidFill>
                  <a:schemeClr val="tx1"/>
                </a:solidFill>
                <a:effectLst/>
                <a:latin typeface="+mn-lt"/>
                <a:ea typeface="+mn-ea"/>
                <a:cs typeface="+mn-cs"/>
              </a:rPr>
              <a:t> </a:t>
            </a:r>
            <a:r>
              <a:rPr lang="pt-BR" sz="1200" b="0" i="0" kern="1200" dirty="0" smtClean="0">
                <a:solidFill>
                  <a:schemeClr val="tx1"/>
                </a:solidFill>
                <a:effectLst/>
                <a:latin typeface="+mn-lt"/>
                <a:ea typeface="+mn-ea"/>
                <a:cs typeface="+mn-cs"/>
              </a:rPr>
              <a:t>constitui uma rede neural de treinamento não supervisionado, e de apenas duas camadas. Diz-se que esse tipo de rede possui um paradigma topológico, uma vez que a rede pode apresentar qualquer formato geométrico bidimensional em sua camada de saída, como hexagonal, retangular, triangular e outras.</a:t>
            </a:r>
          </a:p>
          <a:p>
            <a:endParaRPr lang="pt-BR" sz="1200" b="1" i="0" kern="1200" dirty="0" smtClean="0">
              <a:solidFill>
                <a:schemeClr val="tx1"/>
              </a:solidFill>
              <a:effectLst/>
              <a:latin typeface="+mn-lt"/>
              <a:ea typeface="+mn-ea"/>
              <a:cs typeface="+mn-cs"/>
            </a:endParaRPr>
          </a:p>
          <a:p>
            <a:r>
              <a:rPr lang="pt-BR" sz="1200" b="1" i="0" kern="1200" dirty="0" smtClean="0">
                <a:solidFill>
                  <a:schemeClr val="tx1"/>
                </a:solidFill>
                <a:effectLst/>
                <a:latin typeface="+mn-lt"/>
                <a:ea typeface="+mn-ea"/>
                <a:cs typeface="+mn-cs"/>
              </a:rPr>
              <a:t>treinamento</a:t>
            </a:r>
            <a:r>
              <a:rPr lang="pt-BR" sz="1200" b="0" i="0" kern="1200" dirty="0" smtClean="0">
                <a:solidFill>
                  <a:schemeClr val="tx1"/>
                </a:solidFill>
                <a:effectLst/>
                <a:latin typeface="+mn-lt"/>
                <a:ea typeface="+mn-ea"/>
                <a:cs typeface="+mn-cs"/>
              </a:rPr>
              <a:t>, ou seja, uma fase cuja tarefa é "treinar" a rede neural com uma coleção de estímulos (sinais complexos, voz, imagens, etc.) que se deseja que a rede reconheça quando em operação.</a:t>
            </a:r>
          </a:p>
          <a:p>
            <a:endParaRPr lang="pt-BR" sz="1200" b="0" i="0" kern="1200" dirty="0" smtClean="0">
              <a:solidFill>
                <a:schemeClr val="tx1"/>
              </a:solidFill>
              <a:effectLst/>
              <a:latin typeface="+mn-lt"/>
              <a:ea typeface="+mn-ea"/>
              <a:cs typeface="+mn-cs"/>
            </a:endParaRPr>
          </a:p>
          <a:p>
            <a:r>
              <a:rPr lang="pt-BR" sz="1200" b="0" i="0" kern="1200" dirty="0" smtClean="0">
                <a:solidFill>
                  <a:schemeClr val="tx1"/>
                </a:solidFill>
                <a:effectLst/>
                <a:latin typeface="+mn-lt"/>
                <a:ea typeface="+mn-ea"/>
                <a:cs typeface="+mn-cs"/>
              </a:rPr>
              <a:t>Na fase treinamento, os neurônios da camada de saída competem para serem os vencedores a cada nova iteração do conjunto de treinamento. Ou seja, sempre que é apresentada, à rede neural, uma entrada qualquer, existe uma competição entre os neurônios da camada de saída para representar a entrada apresentada naquele momento. Esse aprendizado, nada mais é do que modificações sucessivas nos pesos dos neurônios de forma que estes classifiquem as entradas apresentadas. Dizemos que a rede neural "aprendeu" quando ela passa a reconhecer todas as entradas apresentadas durante a fase de treinamento.</a:t>
            </a:r>
          </a:p>
          <a:p>
            <a:endParaRPr lang="pt-BR" sz="1200" b="0" i="0" kern="1200" dirty="0" smtClean="0">
              <a:solidFill>
                <a:schemeClr val="tx1"/>
              </a:solidFill>
              <a:effectLst/>
              <a:latin typeface="+mn-lt"/>
              <a:ea typeface="+mn-ea"/>
              <a:cs typeface="+mn-cs"/>
            </a:endParaRPr>
          </a:p>
          <a:p>
            <a:endParaRPr lang="pt-BR" sz="1200" b="0" i="0" kern="1200" dirty="0" smtClean="0">
              <a:solidFill>
                <a:schemeClr val="tx1"/>
              </a:solidFill>
              <a:effectLst/>
              <a:latin typeface="+mn-lt"/>
              <a:ea typeface="+mn-ea"/>
              <a:cs typeface="+mn-cs"/>
            </a:endParaRPr>
          </a:p>
          <a:p>
            <a:endParaRPr lang="pt-BR" dirty="0"/>
          </a:p>
        </p:txBody>
      </p:sp>
      <p:sp>
        <p:nvSpPr>
          <p:cNvPr id="4" name="Espaço Reservado para Número de Slide 3"/>
          <p:cNvSpPr>
            <a:spLocks noGrp="1"/>
          </p:cNvSpPr>
          <p:nvPr>
            <p:ph type="sldNum" sz="quarter" idx="10"/>
          </p:nvPr>
        </p:nvSpPr>
        <p:spPr/>
        <p:txBody>
          <a:bodyPr/>
          <a:lstStyle/>
          <a:p>
            <a:fld id="{F93199CD-3E1B-4AE6-990F-76F925F5EA9F}" type="slidenum">
              <a:rPr lang="pt-BR" noProof="0" smtClean="0"/>
              <a:pPr/>
              <a:t>15</a:t>
            </a:fld>
            <a:endParaRPr lang="pt-BR" noProof="0" dirty="0"/>
          </a:p>
        </p:txBody>
      </p:sp>
    </p:spTree>
    <p:extLst>
      <p:ext uri="{BB962C8B-B14F-4D97-AF65-F5344CB8AC3E}">
        <p14:creationId xmlns:p14="http://schemas.microsoft.com/office/powerpoint/2010/main" val="16869286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sz="1200" b="0" i="0" kern="1200" dirty="0" smtClean="0">
                <a:solidFill>
                  <a:schemeClr val="tx1"/>
                </a:solidFill>
                <a:effectLst/>
                <a:latin typeface="+mn-lt"/>
                <a:ea typeface="+mn-ea"/>
                <a:cs typeface="+mn-cs"/>
              </a:rPr>
              <a:t>Assim é que se traduz o aprendizado da rede neural, pois, havendo pelo menos um neurônio que represente uma determinada informação (um estímulo apresentado na entrada), sempre que este estímulo for apresentado a esta rede neural, aquele neurônio que foi treinado para representá-lo, automaticamente irá ser disparado, informando assim, qual o estímulo que foi apresentado para a rede neural.</a:t>
            </a:r>
          </a:p>
          <a:p>
            <a:endParaRPr lang="pt-BR" sz="1200" b="0" i="0" kern="1200" dirty="0" smtClean="0">
              <a:solidFill>
                <a:schemeClr val="tx1"/>
              </a:solidFill>
              <a:effectLst/>
              <a:latin typeface="+mn-lt"/>
              <a:ea typeface="+mn-ea"/>
              <a:cs typeface="+mn-cs"/>
            </a:endParaRPr>
          </a:p>
          <a:p>
            <a:r>
              <a:rPr lang="pt-BR" sz="1200" b="0" i="0" kern="1200" dirty="0" smtClean="0">
                <a:solidFill>
                  <a:schemeClr val="tx1"/>
                </a:solidFill>
                <a:effectLst/>
                <a:latin typeface="+mn-lt"/>
                <a:ea typeface="+mn-ea"/>
                <a:cs typeface="+mn-cs"/>
              </a:rPr>
              <a:t>Lembramos ainda que, uma forte característica das redes neurais é a capacidade de reconhecer variações dos estímulos treinados. Isto significa, por exemplo, que apresentando um estímulo X qualquer, semelhante a um estímulo Y que fez parte do conjunto de treinamento, existe uma grande probabilidade de que o estímulo X seja reconhecido como o estímulo Y treinado, revelando assim a capacidade de generalização da rede neural artificial.</a:t>
            </a:r>
            <a:endParaRPr lang="pt-BR" dirty="0"/>
          </a:p>
        </p:txBody>
      </p:sp>
      <p:sp>
        <p:nvSpPr>
          <p:cNvPr id="4" name="Espaço Reservado para Número de Slide 3"/>
          <p:cNvSpPr>
            <a:spLocks noGrp="1"/>
          </p:cNvSpPr>
          <p:nvPr>
            <p:ph type="sldNum" sz="quarter" idx="10"/>
          </p:nvPr>
        </p:nvSpPr>
        <p:spPr/>
        <p:txBody>
          <a:bodyPr/>
          <a:lstStyle/>
          <a:p>
            <a:fld id="{F93199CD-3E1B-4AE6-990F-76F925F5EA9F}" type="slidenum">
              <a:rPr lang="pt-BR" noProof="0" smtClean="0"/>
              <a:pPr/>
              <a:t>16</a:t>
            </a:fld>
            <a:endParaRPr lang="pt-BR" noProof="0" dirty="0"/>
          </a:p>
        </p:txBody>
      </p:sp>
    </p:spTree>
    <p:extLst>
      <p:ext uri="{BB962C8B-B14F-4D97-AF65-F5344CB8AC3E}">
        <p14:creationId xmlns:p14="http://schemas.microsoft.com/office/powerpoint/2010/main" val="11225000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pt-BR" noProof="0" smtClean="0"/>
              <a:t>Clique para editar o título mestre</a:t>
            </a:r>
            <a:endParaRPr lang="pt-BR" noProof="0" dirty="0"/>
          </a:p>
        </p:txBody>
      </p:sp>
      <p:sp>
        <p:nvSpPr>
          <p:cNvPr id="3" name="Subtítulo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pt-BR" noProof="0" smtClean="0"/>
              <a:t>Clique para editar o estilo do subtítulo mestre</a:t>
            </a:r>
            <a:endParaRPr lang="pt-BR" noProof="0"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rtl="0">
              <a:defRPr/>
            </a:lvl1pPr>
          </a:lstStyle>
          <a:p>
            <a:pPr rtl="0"/>
            <a:r>
              <a:rPr lang="pt-BR" noProof="0" smtClean="0"/>
              <a:t>Clique para editar o título mestre</a:t>
            </a:r>
            <a:endParaRPr lang="pt-BR" noProof="0" dirty="0"/>
          </a:p>
        </p:txBody>
      </p:sp>
      <p:sp>
        <p:nvSpPr>
          <p:cNvPr id="3" name="Espaço Reservado para Texto Vertical 2"/>
          <p:cNvSpPr>
            <a:spLocks noGrp="1"/>
          </p:cNvSpPr>
          <p:nvPr>
            <p:ph type="body" orient="vert" idx="1"/>
          </p:nvPr>
        </p:nvSpPr>
        <p:spPr/>
        <p:txBody>
          <a:bodyPr vert="eaVert" rtlCol="0"/>
          <a:lstStyle/>
          <a:p>
            <a:pPr lvl="0" rtl="0"/>
            <a:r>
              <a:rPr lang="pt-BR" noProof="0" smtClean="0"/>
              <a:t>Clique para editar o texto mestre</a:t>
            </a:r>
          </a:p>
          <a:p>
            <a:pPr lvl="1" rtl="0"/>
            <a:r>
              <a:rPr lang="pt-BR" noProof="0" smtClean="0"/>
              <a:t>Segundo nível</a:t>
            </a:r>
          </a:p>
          <a:p>
            <a:pPr lvl="2" rtl="0"/>
            <a:r>
              <a:rPr lang="pt-BR" noProof="0" smtClean="0"/>
              <a:t>Terceiro nível</a:t>
            </a:r>
          </a:p>
          <a:p>
            <a:pPr lvl="3" rtl="0"/>
            <a:r>
              <a:rPr lang="pt-BR" noProof="0" smtClean="0"/>
              <a:t>Quarto nível</a:t>
            </a:r>
          </a:p>
          <a:p>
            <a:pPr lvl="4" rtl="0"/>
            <a:r>
              <a:rPr lang="pt-BR" noProof="0" smtClean="0"/>
              <a:t>Quinto nível</a:t>
            </a:r>
            <a:endParaRPr lang="pt-BR" noProof="0" dirty="0"/>
          </a:p>
        </p:txBody>
      </p:sp>
      <p:sp>
        <p:nvSpPr>
          <p:cNvPr id="4" name="Espaço Reservado para Data 3"/>
          <p:cNvSpPr>
            <a:spLocks noGrp="1"/>
          </p:cNvSpPr>
          <p:nvPr>
            <p:ph type="dt" sz="half" idx="10"/>
          </p:nvPr>
        </p:nvSpPr>
        <p:spPr/>
        <p:txBody>
          <a:bodyPr rtlCol="0"/>
          <a:lstStyle>
            <a:lvl1pPr>
              <a:defRPr/>
            </a:lvl1pPr>
          </a:lstStyle>
          <a:p>
            <a:fld id="{E67FE631-0B6D-4712-BEFD-FF38CEB37A4A}" type="datetime1">
              <a:rPr lang="pt-BR" noProof="0" smtClean="0"/>
              <a:pPr/>
              <a:t>26/04/2018</a:t>
            </a:fld>
            <a:endParaRPr lang="pt-BR" noProof="0" dirty="0"/>
          </a:p>
        </p:txBody>
      </p:sp>
      <p:sp>
        <p:nvSpPr>
          <p:cNvPr id="5" name="Espaço Reservado para Rodapé 4"/>
          <p:cNvSpPr>
            <a:spLocks noGrp="1"/>
          </p:cNvSpPr>
          <p:nvPr>
            <p:ph type="ftr" sz="quarter" idx="11"/>
          </p:nvPr>
        </p:nvSpPr>
        <p:spPr/>
        <p:txBody>
          <a:bodyPr rtlCol="0"/>
          <a:lstStyle/>
          <a:p>
            <a:pPr rtl="0"/>
            <a:endParaRPr lang="pt-BR" noProof="0" dirty="0"/>
          </a:p>
        </p:txBody>
      </p:sp>
      <p:sp>
        <p:nvSpPr>
          <p:cNvPr id="6" name="Espaço Reservado para Número de Slide 5"/>
          <p:cNvSpPr>
            <a:spLocks noGrp="1"/>
          </p:cNvSpPr>
          <p:nvPr>
            <p:ph type="sldNum" sz="quarter" idx="12"/>
          </p:nvPr>
        </p:nvSpPr>
        <p:spPr/>
        <p:txBody>
          <a:bodyPr rtlCol="0"/>
          <a:lstStyle/>
          <a:p>
            <a:pPr rtl="0"/>
            <a:fld id="{2A013F82-EE5E-44EE-A61D-E31C6657F26F}" type="slidenum">
              <a:rPr lang="pt-BR" noProof="0" smtClean="0"/>
              <a:t>‹nº›</a:t>
            </a:fld>
            <a:endParaRPr lang="pt-BR"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9142412" y="381001"/>
            <a:ext cx="1524001" cy="5638800"/>
          </a:xfrm>
        </p:spPr>
        <p:txBody>
          <a:bodyPr vert="eaVert" rtlCol="0"/>
          <a:lstStyle>
            <a:lvl1pPr rtl="0">
              <a:defRPr/>
            </a:lvl1pPr>
          </a:lstStyle>
          <a:p>
            <a:pPr rtl="0"/>
            <a:r>
              <a:rPr lang="pt-BR" noProof="0" smtClean="0"/>
              <a:t>Clique para editar o título mestre</a:t>
            </a:r>
            <a:endParaRPr lang="pt-BR" noProof="0" dirty="0"/>
          </a:p>
        </p:txBody>
      </p:sp>
      <p:sp>
        <p:nvSpPr>
          <p:cNvPr id="3" name="Espaço Reservado para Texto Vertical 2"/>
          <p:cNvSpPr>
            <a:spLocks noGrp="1"/>
          </p:cNvSpPr>
          <p:nvPr>
            <p:ph type="body" orient="vert" idx="1"/>
          </p:nvPr>
        </p:nvSpPr>
        <p:spPr>
          <a:xfrm>
            <a:off x="1522412" y="381001"/>
            <a:ext cx="7391399" cy="5638800"/>
          </a:xfrm>
        </p:spPr>
        <p:txBody>
          <a:bodyPr vert="eaVert" rtlCol="0"/>
          <a:lstStyle/>
          <a:p>
            <a:pPr lvl="0" rtl="0"/>
            <a:r>
              <a:rPr lang="pt-BR" noProof="0" smtClean="0"/>
              <a:t>Clique para editar o texto mestre</a:t>
            </a:r>
          </a:p>
          <a:p>
            <a:pPr lvl="1" rtl="0"/>
            <a:r>
              <a:rPr lang="pt-BR" noProof="0" smtClean="0"/>
              <a:t>Segundo nível</a:t>
            </a:r>
          </a:p>
          <a:p>
            <a:pPr lvl="2" rtl="0"/>
            <a:r>
              <a:rPr lang="pt-BR" noProof="0" smtClean="0"/>
              <a:t>Terceiro nível</a:t>
            </a:r>
          </a:p>
          <a:p>
            <a:pPr lvl="3" rtl="0"/>
            <a:r>
              <a:rPr lang="pt-BR" noProof="0" smtClean="0"/>
              <a:t>Quarto nível</a:t>
            </a:r>
          </a:p>
          <a:p>
            <a:pPr lvl="4" rtl="0"/>
            <a:r>
              <a:rPr lang="pt-BR" noProof="0" smtClean="0"/>
              <a:t>Quinto nível</a:t>
            </a:r>
            <a:endParaRPr lang="pt-BR" noProof="0" dirty="0"/>
          </a:p>
        </p:txBody>
      </p:sp>
      <p:sp>
        <p:nvSpPr>
          <p:cNvPr id="4" name="Espaço Reservado para Data 3"/>
          <p:cNvSpPr>
            <a:spLocks noGrp="1"/>
          </p:cNvSpPr>
          <p:nvPr>
            <p:ph type="dt" sz="half" idx="10"/>
          </p:nvPr>
        </p:nvSpPr>
        <p:spPr/>
        <p:txBody>
          <a:bodyPr rtlCol="0"/>
          <a:lstStyle>
            <a:lvl1pPr>
              <a:defRPr/>
            </a:lvl1pPr>
          </a:lstStyle>
          <a:p>
            <a:fld id="{E9DA96DE-A078-4676-8F38-EBC20B81DF35}" type="datetime1">
              <a:rPr lang="pt-BR" noProof="0" smtClean="0"/>
              <a:pPr/>
              <a:t>26/04/2018</a:t>
            </a:fld>
            <a:endParaRPr lang="pt-BR" noProof="0" dirty="0"/>
          </a:p>
        </p:txBody>
      </p:sp>
      <p:sp>
        <p:nvSpPr>
          <p:cNvPr id="5" name="Espaço Reservado para Rodapé 4"/>
          <p:cNvSpPr>
            <a:spLocks noGrp="1"/>
          </p:cNvSpPr>
          <p:nvPr>
            <p:ph type="ftr" sz="quarter" idx="11"/>
          </p:nvPr>
        </p:nvSpPr>
        <p:spPr/>
        <p:txBody>
          <a:bodyPr rtlCol="0"/>
          <a:lstStyle/>
          <a:p>
            <a:pPr rtl="0"/>
            <a:endParaRPr lang="pt-BR" noProof="0" dirty="0"/>
          </a:p>
        </p:txBody>
      </p:sp>
      <p:sp>
        <p:nvSpPr>
          <p:cNvPr id="6" name="Espaço Reservado para Número de Slide 5"/>
          <p:cNvSpPr>
            <a:spLocks noGrp="1"/>
          </p:cNvSpPr>
          <p:nvPr>
            <p:ph type="sldNum" sz="quarter" idx="12"/>
          </p:nvPr>
        </p:nvSpPr>
        <p:spPr/>
        <p:txBody>
          <a:bodyPr rtlCol="0"/>
          <a:lstStyle/>
          <a:p>
            <a:pPr rtl="0"/>
            <a:fld id="{2A013F82-EE5E-44EE-A61D-E31C6657F26F}" type="slidenum">
              <a:rPr lang="pt-BR" noProof="0" smtClean="0"/>
              <a:t>‹nº›</a:t>
            </a:fld>
            <a:endParaRPr lang="pt-BR"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rtl="0">
              <a:defRPr/>
            </a:lvl1pPr>
          </a:lstStyle>
          <a:p>
            <a:pPr rtl="0"/>
            <a:r>
              <a:rPr lang="pt-BR" noProof="0" smtClean="0"/>
              <a:t>Clique para editar o título mestre</a:t>
            </a:r>
            <a:endParaRPr lang="pt-BR" noProof="0" dirty="0"/>
          </a:p>
        </p:txBody>
      </p:sp>
      <p:sp>
        <p:nvSpPr>
          <p:cNvPr id="3" name="Espaço Reservado para Conteúdo 2"/>
          <p:cNvSpPr>
            <a:spLocks noGrp="1"/>
          </p:cNvSpPr>
          <p:nvPr>
            <p:ph idx="1"/>
          </p:nvPr>
        </p:nvSpPr>
        <p:spPr/>
        <p:txBody>
          <a:bodyPr rtlCol="0"/>
          <a:lstStyle>
            <a:lvl5pPr algn="l" rtl="0">
              <a:defRPr/>
            </a:lvl5pPr>
            <a:lvl6pPr algn="l" rtl="0">
              <a:defRPr/>
            </a:lvl6pPr>
          </a:lstStyle>
          <a:p>
            <a:pPr lvl="0" rtl="0"/>
            <a:r>
              <a:rPr lang="pt-BR" noProof="0" smtClean="0"/>
              <a:t>Clique para editar o texto mestre</a:t>
            </a:r>
          </a:p>
          <a:p>
            <a:pPr lvl="1" rtl="0"/>
            <a:r>
              <a:rPr lang="pt-BR" noProof="0" smtClean="0"/>
              <a:t>Segundo nível</a:t>
            </a:r>
          </a:p>
          <a:p>
            <a:pPr lvl="2" rtl="0"/>
            <a:r>
              <a:rPr lang="pt-BR" noProof="0" smtClean="0"/>
              <a:t>Terceiro nível</a:t>
            </a:r>
          </a:p>
          <a:p>
            <a:pPr lvl="3" rtl="0"/>
            <a:r>
              <a:rPr lang="pt-BR" noProof="0" smtClean="0"/>
              <a:t>Quarto nível</a:t>
            </a:r>
          </a:p>
          <a:p>
            <a:pPr lvl="4" rtl="0"/>
            <a:r>
              <a:rPr lang="pt-BR" noProof="0" smtClean="0"/>
              <a:t>Quinto nível</a:t>
            </a:r>
            <a:endParaRPr lang="pt-BR" noProof="0" dirty="0"/>
          </a:p>
        </p:txBody>
      </p:sp>
      <p:sp>
        <p:nvSpPr>
          <p:cNvPr id="4" name="Espaço Reservado para Data 3"/>
          <p:cNvSpPr>
            <a:spLocks noGrp="1"/>
          </p:cNvSpPr>
          <p:nvPr>
            <p:ph type="dt" sz="half" idx="10"/>
          </p:nvPr>
        </p:nvSpPr>
        <p:spPr/>
        <p:txBody>
          <a:bodyPr rtlCol="0"/>
          <a:lstStyle>
            <a:lvl1pPr>
              <a:defRPr/>
            </a:lvl1pPr>
          </a:lstStyle>
          <a:p>
            <a:fld id="{9211769B-D019-4A86-8334-0A9D6D419A60}" type="datetime1">
              <a:rPr lang="pt-BR" noProof="0" smtClean="0"/>
              <a:pPr/>
              <a:t>26/04/2018</a:t>
            </a:fld>
            <a:endParaRPr lang="pt-BR" noProof="0" dirty="0"/>
          </a:p>
        </p:txBody>
      </p:sp>
      <p:sp>
        <p:nvSpPr>
          <p:cNvPr id="5" name="Espaço Reservado para Rodapé 4"/>
          <p:cNvSpPr>
            <a:spLocks noGrp="1"/>
          </p:cNvSpPr>
          <p:nvPr>
            <p:ph type="ftr" sz="quarter" idx="11"/>
          </p:nvPr>
        </p:nvSpPr>
        <p:spPr/>
        <p:txBody>
          <a:bodyPr rtlCol="0"/>
          <a:lstStyle/>
          <a:p>
            <a:pPr rtl="0"/>
            <a:endParaRPr lang="pt-BR" noProof="0" dirty="0"/>
          </a:p>
        </p:txBody>
      </p:sp>
      <p:sp>
        <p:nvSpPr>
          <p:cNvPr id="6" name="Espaço Reservado para Número de Slide 5"/>
          <p:cNvSpPr>
            <a:spLocks noGrp="1"/>
          </p:cNvSpPr>
          <p:nvPr>
            <p:ph type="sldNum" sz="quarter" idx="12"/>
          </p:nvPr>
        </p:nvSpPr>
        <p:spPr/>
        <p:txBody>
          <a:bodyPr rtlCol="0"/>
          <a:lstStyle/>
          <a:p>
            <a:pPr rtl="0"/>
            <a:fld id="{2A013F82-EE5E-44EE-A61D-E31C6657F26F}" type="slidenum">
              <a:rPr lang="pt-BR" noProof="0" smtClean="0"/>
              <a:t>‹nº›</a:t>
            </a:fld>
            <a:endParaRPr lang="pt-BR"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pt-BR" noProof="0" smtClean="0"/>
              <a:t>Clique para editar o título mestre</a:t>
            </a:r>
            <a:endParaRPr lang="pt-BR" noProof="0" dirty="0"/>
          </a:p>
        </p:txBody>
      </p:sp>
      <p:sp>
        <p:nvSpPr>
          <p:cNvPr id="3" name="Espaço Reservado para Texto 2"/>
          <p:cNvSpPr>
            <a:spLocks noGrp="1"/>
          </p:cNvSpPr>
          <p:nvPr>
            <p:ph type="body" idx="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pt-BR" noProof="0" smtClean="0"/>
              <a:t>Clique para editar o texto mestre</a:t>
            </a:r>
          </a:p>
        </p:txBody>
      </p:sp>
      <p:sp>
        <p:nvSpPr>
          <p:cNvPr id="4" name="Espaço Reservado para Data 3"/>
          <p:cNvSpPr>
            <a:spLocks noGrp="1"/>
          </p:cNvSpPr>
          <p:nvPr>
            <p:ph type="dt" sz="half" idx="10"/>
          </p:nvPr>
        </p:nvSpPr>
        <p:spPr/>
        <p:txBody>
          <a:bodyPr rtlCol="0"/>
          <a:lstStyle>
            <a:lvl1pPr>
              <a:defRPr/>
            </a:lvl1pPr>
          </a:lstStyle>
          <a:p>
            <a:fld id="{5A5EA5BE-0305-48F1-B45B-3F07AA1244A2}" type="datetime1">
              <a:rPr lang="pt-BR" noProof="0" smtClean="0"/>
              <a:pPr/>
              <a:t>26/04/2018</a:t>
            </a:fld>
            <a:endParaRPr lang="pt-BR" noProof="0" dirty="0"/>
          </a:p>
        </p:txBody>
      </p:sp>
      <p:sp>
        <p:nvSpPr>
          <p:cNvPr id="5" name="Espaço Reservado para Rodapé 4"/>
          <p:cNvSpPr>
            <a:spLocks noGrp="1"/>
          </p:cNvSpPr>
          <p:nvPr>
            <p:ph type="ftr" sz="quarter" idx="11"/>
          </p:nvPr>
        </p:nvSpPr>
        <p:spPr/>
        <p:txBody>
          <a:bodyPr rtlCol="0"/>
          <a:lstStyle/>
          <a:p>
            <a:pPr rtl="0"/>
            <a:endParaRPr lang="pt-BR" noProof="0" dirty="0"/>
          </a:p>
        </p:txBody>
      </p:sp>
      <p:sp>
        <p:nvSpPr>
          <p:cNvPr id="6" name="Espaço Reservado para Número de Slide 5"/>
          <p:cNvSpPr>
            <a:spLocks noGrp="1"/>
          </p:cNvSpPr>
          <p:nvPr>
            <p:ph type="sldNum" sz="quarter" idx="12"/>
          </p:nvPr>
        </p:nvSpPr>
        <p:spPr/>
        <p:txBody>
          <a:bodyPr rtlCol="0"/>
          <a:lstStyle/>
          <a:p>
            <a:pPr rtl="0"/>
            <a:fld id="{2A013F82-EE5E-44EE-A61D-E31C6657F26F}" type="slidenum">
              <a:rPr lang="pt-BR" noProof="0" smtClean="0"/>
              <a:t>‹nº›</a:t>
            </a:fld>
            <a:endParaRPr lang="pt-BR"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rtl="0">
              <a:defRPr/>
            </a:lvl1pPr>
          </a:lstStyle>
          <a:p>
            <a:pPr rtl="0"/>
            <a:r>
              <a:rPr lang="pt-BR" noProof="0" smtClean="0"/>
              <a:t>Clique para editar o título mestre</a:t>
            </a:r>
            <a:endParaRPr lang="pt-BR" noProof="0" dirty="0"/>
          </a:p>
        </p:txBody>
      </p:sp>
      <p:sp>
        <p:nvSpPr>
          <p:cNvPr id="3" name="Espaço Reservado para Conteúdo 2"/>
          <p:cNvSpPr>
            <a:spLocks noGrp="1"/>
          </p:cNvSpPr>
          <p:nvPr>
            <p:ph sz="half" idx="1"/>
          </p:nvPr>
        </p:nvSpPr>
        <p:spPr>
          <a:xfrm>
            <a:off x="1504781" y="1905001"/>
            <a:ext cx="4419599"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pt-BR" noProof="0" smtClean="0"/>
              <a:t>Clique para editar o texto mestre</a:t>
            </a:r>
          </a:p>
          <a:p>
            <a:pPr lvl="1" rtl="0"/>
            <a:r>
              <a:rPr lang="pt-BR" noProof="0" smtClean="0"/>
              <a:t>Segundo nível</a:t>
            </a:r>
          </a:p>
          <a:p>
            <a:pPr lvl="2" rtl="0"/>
            <a:r>
              <a:rPr lang="pt-BR" noProof="0" smtClean="0"/>
              <a:t>Terceiro nível</a:t>
            </a:r>
          </a:p>
          <a:p>
            <a:pPr lvl="3" rtl="0"/>
            <a:r>
              <a:rPr lang="pt-BR" noProof="0" smtClean="0"/>
              <a:t>Quarto nível</a:t>
            </a:r>
          </a:p>
          <a:p>
            <a:pPr lvl="4" rtl="0"/>
            <a:r>
              <a:rPr lang="pt-BR" noProof="0" smtClean="0"/>
              <a:t>Quinto nível</a:t>
            </a:r>
            <a:endParaRPr lang="pt-BR" noProof="0" dirty="0"/>
          </a:p>
        </p:txBody>
      </p:sp>
      <p:sp>
        <p:nvSpPr>
          <p:cNvPr id="4" name="Espaço Reservado para Conteúdo 3"/>
          <p:cNvSpPr>
            <a:spLocks noGrp="1"/>
          </p:cNvSpPr>
          <p:nvPr>
            <p:ph sz="half" idx="2"/>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pt-BR" noProof="0" smtClean="0"/>
              <a:t>Clique para editar o texto mestre</a:t>
            </a:r>
          </a:p>
          <a:p>
            <a:pPr lvl="1" rtl="0"/>
            <a:r>
              <a:rPr lang="pt-BR" noProof="0" smtClean="0"/>
              <a:t>Segundo nível</a:t>
            </a:r>
          </a:p>
          <a:p>
            <a:pPr lvl="2" rtl="0"/>
            <a:r>
              <a:rPr lang="pt-BR" noProof="0" smtClean="0"/>
              <a:t>Terceiro nível</a:t>
            </a:r>
          </a:p>
          <a:p>
            <a:pPr lvl="3" rtl="0"/>
            <a:r>
              <a:rPr lang="pt-BR" noProof="0" smtClean="0"/>
              <a:t>Quarto nível</a:t>
            </a:r>
          </a:p>
          <a:p>
            <a:pPr lvl="4" rtl="0"/>
            <a:r>
              <a:rPr lang="pt-BR" noProof="0" smtClean="0"/>
              <a:t>Quinto nível</a:t>
            </a:r>
            <a:endParaRPr lang="pt-BR" noProof="0" dirty="0"/>
          </a:p>
        </p:txBody>
      </p:sp>
      <p:sp>
        <p:nvSpPr>
          <p:cNvPr id="5" name="Espaço Reservado para Data 4"/>
          <p:cNvSpPr>
            <a:spLocks noGrp="1"/>
          </p:cNvSpPr>
          <p:nvPr>
            <p:ph type="dt" sz="half" idx="10"/>
          </p:nvPr>
        </p:nvSpPr>
        <p:spPr/>
        <p:txBody>
          <a:bodyPr rtlCol="0"/>
          <a:lstStyle>
            <a:lvl1pPr>
              <a:defRPr/>
            </a:lvl1pPr>
          </a:lstStyle>
          <a:p>
            <a:fld id="{DC2D1C76-DED1-4BE0-8F34-1641B8636BA4}" type="datetime1">
              <a:rPr lang="pt-BR" noProof="0" smtClean="0"/>
              <a:pPr/>
              <a:t>26/04/2018</a:t>
            </a:fld>
            <a:endParaRPr lang="pt-BR" noProof="0" dirty="0"/>
          </a:p>
        </p:txBody>
      </p:sp>
      <p:sp>
        <p:nvSpPr>
          <p:cNvPr id="6" name="Espaço Reservado para Rodapé 5"/>
          <p:cNvSpPr>
            <a:spLocks noGrp="1"/>
          </p:cNvSpPr>
          <p:nvPr>
            <p:ph type="ftr" sz="quarter" idx="11"/>
          </p:nvPr>
        </p:nvSpPr>
        <p:spPr/>
        <p:txBody>
          <a:bodyPr rtlCol="0"/>
          <a:lstStyle/>
          <a:p>
            <a:pPr rtl="0"/>
            <a:endParaRPr lang="pt-BR" noProof="0" dirty="0"/>
          </a:p>
        </p:txBody>
      </p:sp>
      <p:sp>
        <p:nvSpPr>
          <p:cNvPr id="7" name="Espaço Reservado para Número de Slide 6"/>
          <p:cNvSpPr>
            <a:spLocks noGrp="1"/>
          </p:cNvSpPr>
          <p:nvPr>
            <p:ph type="sldNum" sz="quarter" idx="12"/>
          </p:nvPr>
        </p:nvSpPr>
        <p:spPr/>
        <p:txBody>
          <a:bodyPr rtlCol="0"/>
          <a:lstStyle/>
          <a:p>
            <a:fld id="{2A013F82-EE5E-44EE-A61D-E31C6657F26F}" type="slidenum">
              <a:rPr lang="pt-BR" noProof="0" smtClean="0"/>
              <a:pPr/>
              <a:t>‹nº›</a:t>
            </a:fld>
            <a:r>
              <a:rPr lang="pt-BR" noProof="0" dirty="0"/>
              <a:t> </a:t>
            </a: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lgn="l" rtl="0">
              <a:defRPr/>
            </a:lvl1pPr>
          </a:lstStyle>
          <a:p>
            <a:pPr rtl="0"/>
            <a:r>
              <a:rPr lang="pt-BR" noProof="0" smtClean="0"/>
              <a:t>Clique para editar o título mestre</a:t>
            </a:r>
            <a:endParaRPr lang="pt-BR" noProof="0" dirty="0"/>
          </a:p>
        </p:txBody>
      </p:sp>
      <p:sp>
        <p:nvSpPr>
          <p:cNvPr id="3" name="Espaço Reservado para Texto 2"/>
          <p:cNvSpPr>
            <a:spLocks noGrp="1"/>
          </p:cNvSpPr>
          <p:nvPr>
            <p:ph type="body" idx="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pt-BR" noProof="0" smtClean="0"/>
              <a:t>Clique para editar o texto mestre</a:t>
            </a:r>
          </a:p>
        </p:txBody>
      </p:sp>
      <p:sp>
        <p:nvSpPr>
          <p:cNvPr id="4" name="Espaço Reservado para Conteúdo 3"/>
          <p:cNvSpPr>
            <a:spLocks noGrp="1"/>
          </p:cNvSpPr>
          <p:nvPr>
            <p:ph sz="half" idx="2"/>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pt-BR" noProof="0" smtClean="0"/>
              <a:t>Clique para editar o texto mestre</a:t>
            </a:r>
          </a:p>
          <a:p>
            <a:pPr lvl="1" rtl="0"/>
            <a:r>
              <a:rPr lang="pt-BR" noProof="0" smtClean="0"/>
              <a:t>Segundo nível</a:t>
            </a:r>
          </a:p>
          <a:p>
            <a:pPr lvl="2" rtl="0"/>
            <a:r>
              <a:rPr lang="pt-BR" noProof="0" smtClean="0"/>
              <a:t>Terceiro nível</a:t>
            </a:r>
          </a:p>
          <a:p>
            <a:pPr lvl="3" rtl="0"/>
            <a:r>
              <a:rPr lang="pt-BR" noProof="0" smtClean="0"/>
              <a:t>Quarto nível</a:t>
            </a:r>
          </a:p>
          <a:p>
            <a:pPr lvl="4" rtl="0"/>
            <a:r>
              <a:rPr lang="pt-BR" noProof="0" smtClean="0"/>
              <a:t>Quinto nível</a:t>
            </a:r>
            <a:endParaRPr lang="pt-BR" noProof="0" dirty="0"/>
          </a:p>
        </p:txBody>
      </p:sp>
      <p:sp>
        <p:nvSpPr>
          <p:cNvPr id="5" name="Espaço Reservado para Texto 4"/>
          <p:cNvSpPr>
            <a:spLocks noGrp="1"/>
          </p:cNvSpPr>
          <p:nvPr>
            <p:ph type="body" sz="quarter" idx="3"/>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pt-BR" noProof="0" smtClean="0"/>
              <a:t>Clique para editar o texto mestre</a:t>
            </a:r>
          </a:p>
        </p:txBody>
      </p:sp>
      <p:sp>
        <p:nvSpPr>
          <p:cNvPr id="6" name="Espaço Reservado para Conteúdo 5"/>
          <p:cNvSpPr>
            <a:spLocks noGrp="1"/>
          </p:cNvSpPr>
          <p:nvPr>
            <p:ph sz="quarter" idx="4"/>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pt-BR" noProof="0" smtClean="0"/>
              <a:t>Clique para editar o texto mestre</a:t>
            </a:r>
          </a:p>
          <a:p>
            <a:pPr lvl="1" rtl="0"/>
            <a:r>
              <a:rPr lang="pt-BR" noProof="0" smtClean="0"/>
              <a:t>Segundo nível</a:t>
            </a:r>
          </a:p>
          <a:p>
            <a:pPr lvl="2" rtl="0"/>
            <a:r>
              <a:rPr lang="pt-BR" noProof="0" smtClean="0"/>
              <a:t>Terceiro nível</a:t>
            </a:r>
          </a:p>
          <a:p>
            <a:pPr lvl="3" rtl="0"/>
            <a:r>
              <a:rPr lang="pt-BR" noProof="0" smtClean="0"/>
              <a:t>Quarto nível</a:t>
            </a:r>
          </a:p>
          <a:p>
            <a:pPr lvl="4" rtl="0"/>
            <a:r>
              <a:rPr lang="pt-BR" noProof="0" smtClean="0"/>
              <a:t>Quinto nível</a:t>
            </a:r>
            <a:endParaRPr lang="pt-BR" noProof="0" dirty="0"/>
          </a:p>
        </p:txBody>
      </p:sp>
      <p:sp>
        <p:nvSpPr>
          <p:cNvPr id="7" name="Espaço Reservado para Data 6"/>
          <p:cNvSpPr>
            <a:spLocks noGrp="1"/>
          </p:cNvSpPr>
          <p:nvPr>
            <p:ph type="dt" sz="half" idx="10"/>
          </p:nvPr>
        </p:nvSpPr>
        <p:spPr/>
        <p:txBody>
          <a:bodyPr rtlCol="0"/>
          <a:lstStyle>
            <a:lvl1pPr>
              <a:defRPr/>
            </a:lvl1pPr>
          </a:lstStyle>
          <a:p>
            <a:fld id="{E6C98F49-77D6-4D48-BB68-E4DB33EE5B06}" type="datetime1">
              <a:rPr lang="pt-BR" noProof="0" smtClean="0"/>
              <a:pPr/>
              <a:t>26/04/2018</a:t>
            </a:fld>
            <a:endParaRPr lang="pt-BR" noProof="0" dirty="0"/>
          </a:p>
        </p:txBody>
      </p:sp>
      <p:sp>
        <p:nvSpPr>
          <p:cNvPr id="8" name="Espaço Reservado para Rodapé 7"/>
          <p:cNvSpPr>
            <a:spLocks noGrp="1"/>
          </p:cNvSpPr>
          <p:nvPr>
            <p:ph type="ftr" sz="quarter" idx="11"/>
          </p:nvPr>
        </p:nvSpPr>
        <p:spPr/>
        <p:txBody>
          <a:bodyPr rtlCol="0"/>
          <a:lstStyle/>
          <a:p>
            <a:pPr rtl="0"/>
            <a:endParaRPr lang="pt-BR" noProof="0" dirty="0"/>
          </a:p>
        </p:txBody>
      </p:sp>
      <p:sp>
        <p:nvSpPr>
          <p:cNvPr id="9" name="Espaço Reservado para o Número do Slide 8"/>
          <p:cNvSpPr>
            <a:spLocks noGrp="1"/>
          </p:cNvSpPr>
          <p:nvPr>
            <p:ph type="sldNum" sz="quarter" idx="12"/>
          </p:nvPr>
        </p:nvSpPr>
        <p:spPr/>
        <p:txBody>
          <a:bodyPr rtlCol="0"/>
          <a:lstStyle/>
          <a:p>
            <a:pPr rtl="0"/>
            <a:fld id="{2A013F82-EE5E-44EE-A61D-E31C6657F26F}" type="slidenum">
              <a:rPr lang="pt-BR" noProof="0" smtClean="0"/>
              <a:t>‹nº›</a:t>
            </a:fld>
            <a:endParaRPr lang="pt-BR"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rtl="0">
              <a:defRPr/>
            </a:lvl1pPr>
          </a:lstStyle>
          <a:p>
            <a:pPr rtl="0"/>
            <a:r>
              <a:rPr lang="pt-BR" noProof="0" smtClean="0"/>
              <a:t>Clique para editar o título mestre</a:t>
            </a:r>
            <a:endParaRPr lang="pt-BR" noProof="0" dirty="0"/>
          </a:p>
        </p:txBody>
      </p:sp>
      <p:sp>
        <p:nvSpPr>
          <p:cNvPr id="3" name="Espaço Reservado para Data 2"/>
          <p:cNvSpPr>
            <a:spLocks noGrp="1"/>
          </p:cNvSpPr>
          <p:nvPr>
            <p:ph type="dt" sz="half" idx="10"/>
          </p:nvPr>
        </p:nvSpPr>
        <p:spPr/>
        <p:txBody>
          <a:bodyPr rtlCol="0"/>
          <a:lstStyle>
            <a:lvl1pPr>
              <a:defRPr/>
            </a:lvl1pPr>
          </a:lstStyle>
          <a:p>
            <a:fld id="{9F379B94-F7A6-4BC6-8A31-032F8D94B5BD}" type="datetime1">
              <a:rPr lang="pt-BR" noProof="0" smtClean="0"/>
              <a:pPr/>
              <a:t>26/04/2018</a:t>
            </a:fld>
            <a:endParaRPr lang="pt-BR" noProof="0" dirty="0"/>
          </a:p>
        </p:txBody>
      </p:sp>
      <p:sp>
        <p:nvSpPr>
          <p:cNvPr id="4" name="Espaço Reservado para Rodapé 3"/>
          <p:cNvSpPr>
            <a:spLocks noGrp="1"/>
          </p:cNvSpPr>
          <p:nvPr>
            <p:ph type="ftr" sz="quarter" idx="11"/>
          </p:nvPr>
        </p:nvSpPr>
        <p:spPr/>
        <p:txBody>
          <a:bodyPr rtlCol="0"/>
          <a:lstStyle/>
          <a:p>
            <a:pPr rtl="0"/>
            <a:endParaRPr lang="pt-BR" noProof="0" dirty="0"/>
          </a:p>
        </p:txBody>
      </p:sp>
      <p:sp>
        <p:nvSpPr>
          <p:cNvPr id="5" name="Espaço Reservado para Número de Slide 4"/>
          <p:cNvSpPr>
            <a:spLocks noGrp="1"/>
          </p:cNvSpPr>
          <p:nvPr>
            <p:ph type="sldNum" sz="quarter" idx="12"/>
          </p:nvPr>
        </p:nvSpPr>
        <p:spPr/>
        <p:txBody>
          <a:bodyPr rtlCol="0"/>
          <a:lstStyle/>
          <a:p>
            <a:pPr rtl="0"/>
            <a:fld id="{2A013F82-EE5E-44EE-A61D-E31C6657F26F}" type="slidenum">
              <a:rPr lang="pt-BR" noProof="0" smtClean="0"/>
              <a:t>‹nº›</a:t>
            </a:fld>
            <a:endParaRPr lang="pt-BR" noProof="0"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bg>
      <p:bgPr>
        <a:solidFill>
          <a:schemeClr val="bg2"/>
        </a:solidFill>
        <a:effectLst/>
      </p:bgPr>
    </p:bg>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rtlCol="0"/>
          <a:lstStyle>
            <a:lvl1pPr>
              <a:defRPr/>
            </a:lvl1pPr>
          </a:lstStyle>
          <a:p>
            <a:fld id="{435DBF44-9F2F-4201-8CE2-C12E521BC56C}" type="datetime1">
              <a:rPr lang="pt-BR" noProof="0" smtClean="0"/>
              <a:pPr/>
              <a:t>26/04/2018</a:t>
            </a:fld>
            <a:endParaRPr lang="pt-BR" noProof="0" dirty="0"/>
          </a:p>
        </p:txBody>
      </p:sp>
      <p:sp>
        <p:nvSpPr>
          <p:cNvPr id="3" name="Espaço Reservado para Rodapé 2"/>
          <p:cNvSpPr>
            <a:spLocks noGrp="1"/>
          </p:cNvSpPr>
          <p:nvPr>
            <p:ph type="ftr" sz="quarter" idx="11"/>
          </p:nvPr>
        </p:nvSpPr>
        <p:spPr/>
        <p:txBody>
          <a:bodyPr rtlCol="0"/>
          <a:lstStyle/>
          <a:p>
            <a:pPr rtl="0"/>
            <a:endParaRPr lang="pt-BR" noProof="0" dirty="0"/>
          </a:p>
        </p:txBody>
      </p:sp>
      <p:sp>
        <p:nvSpPr>
          <p:cNvPr id="4" name="Espaço Reservado para Número de Slide 3"/>
          <p:cNvSpPr>
            <a:spLocks noGrp="1"/>
          </p:cNvSpPr>
          <p:nvPr>
            <p:ph type="sldNum" sz="quarter" idx="12"/>
          </p:nvPr>
        </p:nvSpPr>
        <p:spPr/>
        <p:txBody>
          <a:bodyPr rtlCol="0"/>
          <a:lstStyle/>
          <a:p>
            <a:pPr rtl="0"/>
            <a:fld id="{2A013F82-EE5E-44EE-A61D-E31C6657F26F}" type="slidenum">
              <a:rPr lang="pt-BR" noProof="0" smtClean="0"/>
              <a:t>‹nº›</a:t>
            </a:fld>
            <a:endParaRPr lang="pt-BR"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pt-BR" noProof="0" smtClean="0"/>
              <a:t>Clique para editar o título mestre</a:t>
            </a:r>
            <a:endParaRPr lang="pt-BR" noProof="0" dirty="0"/>
          </a:p>
        </p:txBody>
      </p:sp>
      <p:sp>
        <p:nvSpPr>
          <p:cNvPr id="3" name="Espaço Reservado para Conteúdo 2"/>
          <p:cNvSpPr>
            <a:spLocks noGrp="1"/>
          </p:cNvSpPr>
          <p:nvPr>
            <p:ph idx="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pt-BR" noProof="0" smtClean="0"/>
              <a:t>Clique para editar o texto mestre</a:t>
            </a:r>
          </a:p>
          <a:p>
            <a:pPr lvl="1" rtl="0"/>
            <a:r>
              <a:rPr lang="pt-BR" noProof="0" smtClean="0"/>
              <a:t>Segundo nível</a:t>
            </a:r>
          </a:p>
          <a:p>
            <a:pPr lvl="2" rtl="0"/>
            <a:r>
              <a:rPr lang="pt-BR" noProof="0" smtClean="0"/>
              <a:t>Terceiro nível</a:t>
            </a:r>
          </a:p>
          <a:p>
            <a:pPr lvl="3" rtl="0"/>
            <a:r>
              <a:rPr lang="pt-BR" noProof="0" smtClean="0"/>
              <a:t>Quarto nível</a:t>
            </a:r>
          </a:p>
          <a:p>
            <a:pPr lvl="4" rtl="0"/>
            <a:r>
              <a:rPr lang="pt-BR" noProof="0" smtClean="0"/>
              <a:t>Quinto nível</a:t>
            </a:r>
            <a:endParaRPr lang="pt-BR" noProof="0" dirty="0"/>
          </a:p>
        </p:txBody>
      </p:sp>
      <p:sp>
        <p:nvSpPr>
          <p:cNvPr id="4" name="Espaço Reservado para Texto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pt-BR" noProof="0" smtClean="0"/>
              <a:t>Clique para editar o texto mestre</a:t>
            </a:r>
          </a:p>
        </p:txBody>
      </p:sp>
      <p:sp>
        <p:nvSpPr>
          <p:cNvPr id="5" name="Espaço Reservado para Data 4"/>
          <p:cNvSpPr>
            <a:spLocks noGrp="1"/>
          </p:cNvSpPr>
          <p:nvPr>
            <p:ph type="dt" sz="half" idx="10"/>
          </p:nvPr>
        </p:nvSpPr>
        <p:spPr/>
        <p:txBody>
          <a:bodyPr rtlCol="0"/>
          <a:lstStyle>
            <a:lvl1pPr>
              <a:defRPr/>
            </a:lvl1pPr>
          </a:lstStyle>
          <a:p>
            <a:fld id="{4BAD7B4B-23CA-4460-862D-E2D3E21E1E07}" type="datetime1">
              <a:rPr lang="pt-BR" noProof="0" smtClean="0"/>
              <a:pPr/>
              <a:t>26/04/2018</a:t>
            </a:fld>
            <a:endParaRPr lang="pt-BR" noProof="0" dirty="0"/>
          </a:p>
        </p:txBody>
      </p:sp>
      <p:sp>
        <p:nvSpPr>
          <p:cNvPr id="6" name="Espaço Reservado para Rodapé 5"/>
          <p:cNvSpPr>
            <a:spLocks noGrp="1"/>
          </p:cNvSpPr>
          <p:nvPr>
            <p:ph type="ftr" sz="quarter" idx="11"/>
          </p:nvPr>
        </p:nvSpPr>
        <p:spPr/>
        <p:txBody>
          <a:bodyPr rtlCol="0"/>
          <a:lstStyle/>
          <a:p>
            <a:pPr rtl="0"/>
            <a:endParaRPr lang="pt-BR" noProof="0" dirty="0"/>
          </a:p>
        </p:txBody>
      </p:sp>
      <p:sp>
        <p:nvSpPr>
          <p:cNvPr id="7" name="Espaço Reservado para Número de Slide 6"/>
          <p:cNvSpPr>
            <a:spLocks noGrp="1"/>
          </p:cNvSpPr>
          <p:nvPr>
            <p:ph type="sldNum" sz="quarter" idx="12"/>
          </p:nvPr>
        </p:nvSpPr>
        <p:spPr/>
        <p:txBody>
          <a:bodyPr rtlCol="0"/>
          <a:lstStyle/>
          <a:p>
            <a:pPr rtl="0"/>
            <a:fld id="{2A013F82-EE5E-44EE-A61D-E31C6657F26F}" type="slidenum">
              <a:rPr lang="pt-BR" noProof="0" smtClean="0"/>
              <a:t>‹nº›</a:t>
            </a:fld>
            <a:endParaRPr lang="pt-BR"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Espaço Reservado para Imagem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pt-BR" noProof="0" smtClean="0"/>
              <a:t>Clique no ícone para adicionar uma imagem</a:t>
            </a:r>
            <a:endParaRPr lang="pt-BR" noProof="0" dirty="0"/>
          </a:p>
        </p:txBody>
      </p:sp>
      <p:sp>
        <p:nvSpPr>
          <p:cNvPr id="2" name="Título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pt-BR" noProof="0" smtClean="0"/>
              <a:t>Clique para editar o título mestre</a:t>
            </a:r>
            <a:endParaRPr lang="pt-BR" noProof="0" dirty="0"/>
          </a:p>
        </p:txBody>
      </p:sp>
      <p:sp>
        <p:nvSpPr>
          <p:cNvPr id="4" name="Espaço Reservado para Texto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pt-BR" noProof="0" smtClean="0"/>
              <a:t>Clique para editar o texto mestre</a:t>
            </a:r>
          </a:p>
        </p:txBody>
      </p:sp>
      <p:sp>
        <p:nvSpPr>
          <p:cNvPr id="5" name="Espaço Reservado para Data 4"/>
          <p:cNvSpPr>
            <a:spLocks noGrp="1"/>
          </p:cNvSpPr>
          <p:nvPr>
            <p:ph type="dt" sz="half" idx="10"/>
          </p:nvPr>
        </p:nvSpPr>
        <p:spPr/>
        <p:txBody>
          <a:bodyPr rtlCol="0"/>
          <a:lstStyle>
            <a:lvl1pPr>
              <a:defRPr/>
            </a:lvl1pPr>
          </a:lstStyle>
          <a:p>
            <a:fld id="{12F45EDE-4BCD-4C98-AD18-04AAF5D19C9A}" type="datetime1">
              <a:rPr lang="pt-BR" noProof="0" smtClean="0"/>
              <a:pPr/>
              <a:t>26/04/2018</a:t>
            </a:fld>
            <a:endParaRPr lang="pt-BR" noProof="0" dirty="0"/>
          </a:p>
        </p:txBody>
      </p:sp>
      <p:sp>
        <p:nvSpPr>
          <p:cNvPr id="6" name="Espaço Reservado para Rodapé 5"/>
          <p:cNvSpPr>
            <a:spLocks noGrp="1"/>
          </p:cNvSpPr>
          <p:nvPr>
            <p:ph type="ftr" sz="quarter" idx="11"/>
          </p:nvPr>
        </p:nvSpPr>
        <p:spPr/>
        <p:txBody>
          <a:bodyPr rtlCol="0"/>
          <a:lstStyle/>
          <a:p>
            <a:pPr rtl="0"/>
            <a:endParaRPr lang="pt-BR" noProof="0" dirty="0"/>
          </a:p>
        </p:txBody>
      </p:sp>
      <p:sp>
        <p:nvSpPr>
          <p:cNvPr id="7" name="Espaço Reservado para Número de Slide 6"/>
          <p:cNvSpPr>
            <a:spLocks noGrp="1"/>
          </p:cNvSpPr>
          <p:nvPr>
            <p:ph type="sldNum" sz="quarter" idx="12"/>
          </p:nvPr>
        </p:nvSpPr>
        <p:spPr/>
        <p:txBody>
          <a:bodyPr rtlCol="0"/>
          <a:lstStyle/>
          <a:p>
            <a:pPr rtl="0"/>
            <a:fld id="{2A013F82-EE5E-44EE-A61D-E31C6657F26F}" type="slidenum">
              <a:rPr lang="pt-BR" noProof="0" smtClean="0"/>
              <a:pPr rtl="0"/>
              <a:t>‹nº›</a:t>
            </a:fld>
            <a:endParaRPr lang="pt-BR" noProof="0"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pt-BR" noProof="0" dirty="0"/>
              <a:t>Clique para editar o título mestre</a:t>
            </a:r>
          </a:p>
        </p:txBody>
      </p:sp>
      <p:sp>
        <p:nvSpPr>
          <p:cNvPr id="3" name="Espaço Reservado para Texto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pt-BR" noProof="0" dirty="0"/>
              <a:t>Clique para editar o texto Mestre</a:t>
            </a:r>
          </a:p>
          <a:p>
            <a:pPr lvl="1" rtl="0"/>
            <a:r>
              <a:rPr lang="pt-BR" noProof="0" dirty="0"/>
              <a:t>Segundo nível</a:t>
            </a:r>
          </a:p>
          <a:p>
            <a:pPr lvl="2" rtl="0"/>
            <a:r>
              <a:rPr lang="pt-BR" noProof="0" dirty="0"/>
              <a:t>Terceiro nível</a:t>
            </a:r>
          </a:p>
          <a:p>
            <a:pPr lvl="3" rtl="0"/>
            <a:r>
              <a:rPr lang="pt-BR" noProof="0" dirty="0"/>
              <a:t>Quarto nível</a:t>
            </a:r>
          </a:p>
          <a:p>
            <a:pPr lvl="4" rtl="0"/>
            <a:r>
              <a:rPr lang="pt-BR" noProof="0" dirty="0"/>
              <a:t>Quinto nível</a:t>
            </a:r>
          </a:p>
        </p:txBody>
      </p:sp>
      <p:sp>
        <p:nvSpPr>
          <p:cNvPr id="4" name="Espaço Reservado para Data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B8E951F9-CFF6-4C18-A9A8-D5A0842ABF9A}" type="datetime1">
              <a:rPr lang="pt-BR" noProof="0" smtClean="0"/>
              <a:pPr/>
              <a:t>26/04/2018</a:t>
            </a:fld>
            <a:endParaRPr lang="pt-BR" noProof="0" dirty="0"/>
          </a:p>
        </p:txBody>
      </p:sp>
      <p:sp>
        <p:nvSpPr>
          <p:cNvPr id="5" name="Espaço Reservado para Rodapé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rtl="0"/>
            <a:endParaRPr lang="pt-BR" noProof="0" dirty="0"/>
          </a:p>
        </p:txBody>
      </p:sp>
      <p:sp>
        <p:nvSpPr>
          <p:cNvPr id="6" name="Espaço Reservado para Número de Slide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2A013F82-EE5E-44EE-A61D-E31C6657F26F}" type="slidenum">
              <a:rPr lang="pt-BR" noProof="0" smtClean="0"/>
              <a:pPr/>
              <a:t>‹nº›</a:t>
            </a:fld>
            <a:endParaRPr lang="pt-BR" noProof="0"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3839">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www.cerebromente.org.br/n05/tecnologia/plasticidade2.html" TargetMode="External"/><Relationship Id="rId2" Type="http://schemas.openxmlformats.org/officeDocument/2006/relationships/hyperlink" Target="http://jeiks.net/wp-content/uploads/2014/08/RNA-Slides_04.pdf" TargetMode="External"/><Relationship Id="rId1" Type="http://schemas.openxmlformats.org/officeDocument/2006/relationships/slideLayout" Target="../slideLayouts/slideLayout2.xml"/><Relationship Id="rId6" Type="http://schemas.openxmlformats.org/officeDocument/2006/relationships/hyperlink" Target="http://redesneuraisartificiais.blogspot.com.br/2010/10/o-primeiro-modelo-de-um-neuronio-criado.html" TargetMode="External"/><Relationship Id="rId5" Type="http://schemas.openxmlformats.org/officeDocument/2006/relationships/hyperlink" Target="http://conteudo.icmc.usp.br/pessoas/andre/research/neural/" TargetMode="External"/><Relationship Id="rId4" Type="http://schemas.openxmlformats.org/officeDocument/2006/relationships/hyperlink" Target="https://www.sobiologia.com.br/conteudos/FisiologiaAnimal/nervoso2.php#fimPag"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www.carolina.unir.br/downloads/1721_aula9_perceptron.pdf" TargetMode="External"/><Relationship Id="rId2" Type="http://schemas.openxmlformats.org/officeDocument/2006/relationships/hyperlink" Target="https://pt.wikipedia.org/wiki/Teoria_hebbiana" TargetMode="External"/><Relationship Id="rId1" Type="http://schemas.openxmlformats.org/officeDocument/2006/relationships/slideLayout" Target="../slideLayouts/slideLayout2.xml"/><Relationship Id="rId6" Type="http://schemas.openxmlformats.org/officeDocument/2006/relationships/hyperlink" Target="https://www.monolitonimbus.com.br/perceptron-redes-neurais/" TargetMode="External"/><Relationship Id="rId5" Type="http://schemas.openxmlformats.org/officeDocument/2006/relationships/hyperlink" Target="https://pt.wikipedia.org/wiki/Rede_neural_artificial" TargetMode="External"/><Relationship Id="rId4" Type="http://schemas.openxmlformats.org/officeDocument/2006/relationships/hyperlink" Target="https://pt.wikipedia.org/wiki/Perceptr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9032280" y="4325237"/>
            <a:ext cx="3444337" cy="2930696"/>
          </a:xfrm>
          <a:prstGeom prst="rect">
            <a:avLst/>
          </a:prstGeom>
          <a:solidFill>
            <a:schemeClr val="tx1"/>
          </a:solidFill>
          <a:ln w="34925">
            <a:noFill/>
          </a:ln>
          <a:effectLst>
            <a:outerShdw blurRad="317500" dir="2700000" algn="ctr">
              <a:srgbClr val="000000">
                <a:alpha val="43000"/>
              </a:srgbClr>
            </a:outerShdw>
            <a:softEdge rad="635000"/>
          </a:effectLst>
          <a:scene3d>
            <a:camera prst="perspectiveFront" fov="2700000">
              <a:rot lat="19086000" lon="19067999" rev="3108000"/>
            </a:camera>
            <a:lightRig rig="threePt" dir="t">
              <a:rot lat="0" lon="0" rev="0"/>
            </a:lightRig>
          </a:scene3d>
          <a:sp3d extrusionH="38100" prstMaterial="powde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1799"/>
          </a:p>
        </p:txBody>
      </p:sp>
      <p:sp>
        <p:nvSpPr>
          <p:cNvPr id="2" name="Título 1"/>
          <p:cNvSpPr>
            <a:spLocks noGrp="1"/>
          </p:cNvSpPr>
          <p:nvPr>
            <p:ph type="title"/>
          </p:nvPr>
        </p:nvSpPr>
        <p:spPr/>
        <p:txBody>
          <a:bodyPr/>
          <a:lstStyle/>
          <a:p>
            <a:r>
              <a:rPr lang="pt-BR" dirty="0" smtClean="0"/>
              <a:t>SEMINÁRIO DE INTELIGÊNCIA ARTIFICIAL</a:t>
            </a:r>
            <a:endParaRPr lang="pt-BR" dirty="0"/>
          </a:p>
        </p:txBody>
      </p:sp>
      <p:sp>
        <p:nvSpPr>
          <p:cNvPr id="3" name="Espaço Reservado para Conteúdo 2"/>
          <p:cNvSpPr>
            <a:spLocks noGrp="1"/>
          </p:cNvSpPr>
          <p:nvPr>
            <p:ph idx="1"/>
          </p:nvPr>
        </p:nvSpPr>
        <p:spPr>
          <a:xfrm>
            <a:off x="1141115" y="2003601"/>
            <a:ext cx="9903418" cy="3123387"/>
          </a:xfrm>
        </p:spPr>
        <p:txBody>
          <a:bodyPr>
            <a:normAutofit fontScale="85000" lnSpcReduction="20000"/>
          </a:bodyPr>
          <a:lstStyle/>
          <a:p>
            <a:pPr marL="0" indent="0">
              <a:buNone/>
            </a:pPr>
            <a:endParaRPr lang="pt-BR" dirty="0" smtClean="0"/>
          </a:p>
          <a:p>
            <a:pPr marL="0" indent="0">
              <a:buNone/>
            </a:pPr>
            <a:r>
              <a:rPr lang="pt-BR" b="1" dirty="0" smtClean="0"/>
              <a:t>CENTRO DE CIÊNCIAS EXATAS E TECNOLOGIA </a:t>
            </a:r>
          </a:p>
          <a:p>
            <a:pPr marL="0" indent="0">
              <a:buNone/>
            </a:pPr>
            <a:r>
              <a:rPr lang="pt-BR" b="1" dirty="0" smtClean="0"/>
              <a:t>CURSO DE CIÊNCIAS DA COMPUTAÇÃO</a:t>
            </a:r>
          </a:p>
          <a:p>
            <a:pPr marL="0" indent="0">
              <a:buNone/>
            </a:pPr>
            <a:r>
              <a:rPr lang="pt-BR" b="1" dirty="0" smtClean="0"/>
              <a:t>PROFESSOR: </a:t>
            </a:r>
            <a:r>
              <a:rPr lang="pt-BR" dirty="0" smtClean="0"/>
              <a:t>HUDSON COSTA GONÇALVES DA CRUZ</a:t>
            </a:r>
          </a:p>
          <a:p>
            <a:pPr marL="0" indent="0">
              <a:buNone/>
            </a:pPr>
            <a:r>
              <a:rPr lang="pt-BR" b="1" dirty="0" smtClean="0"/>
              <a:t>DISCIPLINA: </a:t>
            </a:r>
            <a:r>
              <a:rPr lang="pt-BR" dirty="0" smtClean="0"/>
              <a:t>INTELIGÊNCIA ARTIFICIAL</a:t>
            </a:r>
          </a:p>
          <a:p>
            <a:pPr marL="0" indent="0">
              <a:buNone/>
              <a:tabLst>
                <a:tab pos="1169637" algn="l"/>
              </a:tabLst>
            </a:pPr>
            <a:r>
              <a:rPr lang="pt-BR" b="1" dirty="0" smtClean="0"/>
              <a:t>EQUIPE:	</a:t>
            </a:r>
            <a:r>
              <a:rPr lang="pt-BR" dirty="0" smtClean="0">
                <a:effectLst>
                  <a:glow rad="38100">
                    <a:schemeClr val="bg1">
                      <a:lumMod val="50000"/>
                      <a:lumOff val="50000"/>
                      <a:alpha val="20000"/>
                    </a:schemeClr>
                  </a:glow>
                </a:effectLst>
              </a:rPr>
              <a:t>LUCAS DE LIMA </a:t>
            </a:r>
            <a:r>
              <a:rPr lang="pt-BR" dirty="0" smtClean="0">
                <a:effectLst>
                  <a:glow rad="38100">
                    <a:schemeClr val="bg1">
                      <a:lumMod val="50000"/>
                      <a:lumOff val="50000"/>
                      <a:alpha val="20000"/>
                    </a:schemeClr>
                  </a:glow>
                </a:effectLst>
              </a:rPr>
              <a:t>SOUSA /  JOSÉ ANTONIO</a:t>
            </a:r>
            <a:endParaRPr lang="pt-BR" dirty="0" smtClean="0">
              <a:effectLst>
                <a:glow rad="38100">
                  <a:schemeClr val="bg1">
                    <a:lumMod val="50000"/>
                    <a:lumOff val="50000"/>
                    <a:alpha val="20000"/>
                  </a:schemeClr>
                </a:glow>
              </a:effectLst>
            </a:endParaRPr>
          </a:p>
          <a:p>
            <a:pPr marL="0" indent="0">
              <a:buNone/>
              <a:tabLst>
                <a:tab pos="1169637" algn="l"/>
              </a:tabLst>
            </a:pPr>
            <a:r>
              <a:rPr lang="pt-BR" dirty="0">
                <a:effectLst>
                  <a:glow rad="38100">
                    <a:schemeClr val="bg1">
                      <a:lumMod val="50000"/>
                      <a:lumOff val="50000"/>
                      <a:alpha val="20000"/>
                    </a:schemeClr>
                  </a:glow>
                </a:effectLst>
              </a:rPr>
              <a:t>	</a:t>
            </a:r>
            <a:r>
              <a:rPr lang="pt-BR" dirty="0" smtClean="0">
                <a:effectLst>
                  <a:glow rad="38100">
                    <a:schemeClr val="bg1">
                      <a:lumMod val="50000"/>
                      <a:lumOff val="50000"/>
                      <a:alpha val="20000"/>
                    </a:schemeClr>
                  </a:glow>
                </a:effectLst>
              </a:rPr>
              <a:t>MAXWELL ALVES </a:t>
            </a:r>
            <a:r>
              <a:rPr lang="pt-BR" dirty="0" smtClean="0">
                <a:effectLst>
                  <a:glow rad="38100">
                    <a:schemeClr val="bg1">
                      <a:lumMod val="50000"/>
                      <a:lumOff val="50000"/>
                      <a:alpha val="20000"/>
                    </a:schemeClr>
                  </a:glow>
                </a:effectLst>
              </a:rPr>
              <a:t>TEIXEIRA / JULIO CESAR</a:t>
            </a:r>
          </a:p>
        </p:txBody>
      </p:sp>
      <p:pic>
        <p:nvPicPr>
          <p:cNvPr id="6" name="Imagem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1443" y="4890915"/>
            <a:ext cx="1427862" cy="1799338"/>
          </a:xfrm>
          <a:prstGeom prst="rect">
            <a:avLst/>
          </a:prstGeom>
        </p:spPr>
      </p:pic>
      <p:pic>
        <p:nvPicPr>
          <p:cNvPr id="8" name="Imagem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41116" y="5126988"/>
            <a:ext cx="1162168" cy="1581181"/>
          </a:xfrm>
          <a:prstGeom prst="rect">
            <a:avLst/>
          </a:prstGeom>
        </p:spPr>
      </p:pic>
      <p:sp>
        <p:nvSpPr>
          <p:cNvPr id="9" name="CaixaDeTexto 8"/>
          <p:cNvSpPr txBox="1"/>
          <p:nvPr/>
        </p:nvSpPr>
        <p:spPr>
          <a:xfrm>
            <a:off x="2478056" y="5348340"/>
            <a:ext cx="3614769" cy="1138476"/>
          </a:xfrm>
          <a:prstGeom prst="rect">
            <a:avLst/>
          </a:prstGeom>
          <a:noFill/>
        </p:spPr>
        <p:txBody>
          <a:bodyPr wrap="square" rtlCol="0">
            <a:spAutoFit/>
          </a:bodyPr>
          <a:lstStyle/>
          <a:p>
            <a:pPr>
              <a:lnSpc>
                <a:spcPts val="2399"/>
              </a:lnSpc>
            </a:pPr>
            <a:r>
              <a:rPr lang="pt-BR" sz="2799" b="1" cap="small" dirty="0">
                <a:effectLst>
                  <a:glow rad="38100">
                    <a:schemeClr val="bg1">
                      <a:lumMod val="50000"/>
                      <a:lumOff val="50000"/>
                      <a:alpha val="20000"/>
                    </a:schemeClr>
                  </a:glow>
                  <a:outerShdw blurRad="44450" dist="12700" dir="13860000" algn="tl" rotWithShape="0">
                    <a:srgbClr val="000000">
                      <a:alpha val="20000"/>
                    </a:srgbClr>
                  </a:outerShdw>
                </a:effectLst>
                <a:latin typeface="Cambria" panose="02040503050406030204" pitchFamily="18" charset="0"/>
                <a:cs typeface="Calibri" panose="020F0502020204030204" pitchFamily="34" charset="0"/>
              </a:rPr>
              <a:t>Governo </a:t>
            </a:r>
            <a:r>
              <a:rPr lang="pt-BR" sz="1999" b="1" cap="small" dirty="0">
                <a:effectLst>
                  <a:glow rad="38100">
                    <a:schemeClr val="bg1">
                      <a:lumMod val="50000"/>
                      <a:lumOff val="50000"/>
                      <a:alpha val="20000"/>
                    </a:schemeClr>
                  </a:glow>
                  <a:outerShdw blurRad="44450" dist="12700" dir="13860000" algn="tl" rotWithShape="0">
                    <a:srgbClr val="000000">
                      <a:alpha val="20000"/>
                    </a:srgbClr>
                  </a:outerShdw>
                </a:effectLst>
                <a:latin typeface="Cambria" panose="02040503050406030204" pitchFamily="18" charset="0"/>
                <a:cs typeface="Calibri" panose="020F0502020204030204" pitchFamily="34" charset="0"/>
              </a:rPr>
              <a:t>do</a:t>
            </a:r>
          </a:p>
          <a:p>
            <a:pPr>
              <a:lnSpc>
                <a:spcPts val="2399"/>
              </a:lnSpc>
            </a:pPr>
            <a:r>
              <a:rPr lang="pt-BR" sz="2799" b="1" cap="small" dirty="0">
                <a:effectLst>
                  <a:glow rad="38100">
                    <a:schemeClr val="bg1">
                      <a:lumMod val="50000"/>
                      <a:lumOff val="50000"/>
                      <a:alpha val="20000"/>
                    </a:schemeClr>
                  </a:glow>
                  <a:outerShdw blurRad="44450" dist="12700" dir="13860000" algn="tl" rotWithShape="0">
                    <a:srgbClr val="000000">
                      <a:alpha val="20000"/>
                    </a:srgbClr>
                  </a:outerShdw>
                </a:effectLst>
                <a:latin typeface="Cambria" panose="02040503050406030204" pitchFamily="18" charset="0"/>
                <a:cs typeface="Calibri" panose="020F0502020204030204" pitchFamily="34" charset="0"/>
              </a:rPr>
              <a:t>Estado </a:t>
            </a:r>
            <a:r>
              <a:rPr lang="pt-BR" sz="1999" b="1" cap="small" dirty="0">
                <a:effectLst>
                  <a:glow rad="38100">
                    <a:schemeClr val="bg1">
                      <a:lumMod val="50000"/>
                      <a:lumOff val="50000"/>
                      <a:alpha val="20000"/>
                    </a:schemeClr>
                  </a:glow>
                  <a:outerShdw blurRad="44450" dist="12700" dir="13860000" algn="tl" rotWithShape="0">
                    <a:srgbClr val="000000">
                      <a:alpha val="20000"/>
                    </a:srgbClr>
                  </a:outerShdw>
                </a:effectLst>
                <a:latin typeface="Cambria" panose="02040503050406030204" pitchFamily="18" charset="0"/>
                <a:cs typeface="Calibri" panose="020F0502020204030204" pitchFamily="34" charset="0"/>
              </a:rPr>
              <a:t>do</a:t>
            </a:r>
            <a:r>
              <a:rPr lang="pt-BR" sz="2799" b="1" cap="small" dirty="0">
                <a:effectLst>
                  <a:glow rad="38100">
                    <a:schemeClr val="bg1">
                      <a:lumMod val="50000"/>
                      <a:lumOff val="50000"/>
                      <a:alpha val="20000"/>
                    </a:schemeClr>
                  </a:glow>
                  <a:outerShdw blurRad="44450" dist="12700" dir="13860000" algn="tl" rotWithShape="0">
                    <a:srgbClr val="000000">
                      <a:alpha val="20000"/>
                    </a:srgbClr>
                  </a:outerShdw>
                </a:effectLst>
                <a:latin typeface="Cambria" panose="02040503050406030204" pitchFamily="18" charset="0"/>
                <a:cs typeface="Calibri" panose="020F0502020204030204" pitchFamily="34" charset="0"/>
              </a:rPr>
              <a:t> Ceará</a:t>
            </a:r>
          </a:p>
          <a:p>
            <a:r>
              <a:rPr lang="pt-BR" sz="1400" b="1" i="1" cap="small" dirty="0">
                <a:effectLst>
                  <a:glow rad="38100">
                    <a:schemeClr val="bg1">
                      <a:lumMod val="50000"/>
                      <a:lumOff val="50000"/>
                      <a:alpha val="20000"/>
                    </a:schemeClr>
                  </a:glow>
                  <a:outerShdw blurRad="44450" dist="12700" dir="13860000" algn="tl" rotWithShape="0">
                    <a:srgbClr val="000000">
                      <a:alpha val="20000"/>
                    </a:srgbClr>
                  </a:outerShdw>
                </a:effectLst>
                <a:latin typeface="Cambria" panose="02040503050406030204" pitchFamily="18" charset="0"/>
                <a:cs typeface="Calibri" panose="020F0502020204030204" pitchFamily="34" charset="0"/>
              </a:rPr>
              <a:t>Secretária da Ciência, Tecnologia </a:t>
            </a:r>
          </a:p>
          <a:p>
            <a:r>
              <a:rPr lang="pt-BR" sz="1400" b="1" i="1" cap="small" dirty="0">
                <a:effectLst>
                  <a:glow rad="38100">
                    <a:schemeClr val="bg1">
                      <a:lumMod val="50000"/>
                      <a:lumOff val="50000"/>
                      <a:alpha val="20000"/>
                    </a:schemeClr>
                  </a:glow>
                  <a:outerShdw blurRad="44450" dist="12700" dir="13860000" algn="tl" rotWithShape="0">
                    <a:srgbClr val="000000">
                      <a:alpha val="20000"/>
                    </a:srgbClr>
                  </a:outerShdw>
                </a:effectLst>
                <a:latin typeface="Cambria" panose="02040503050406030204" pitchFamily="18" charset="0"/>
                <a:cs typeface="Calibri" panose="020F0502020204030204" pitchFamily="34" charset="0"/>
              </a:rPr>
              <a:t>e Educação Superior</a:t>
            </a:r>
          </a:p>
        </p:txBody>
      </p:sp>
    </p:spTree>
    <p:extLst>
      <p:ext uri="{BB962C8B-B14F-4D97-AF65-F5344CB8AC3E}">
        <p14:creationId xmlns:p14="http://schemas.microsoft.com/office/powerpoint/2010/main" val="3242255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upo 42"/>
          <p:cNvGrpSpPr/>
          <p:nvPr/>
        </p:nvGrpSpPr>
        <p:grpSpPr>
          <a:xfrm>
            <a:off x="6007905" y="4623209"/>
            <a:ext cx="5445546" cy="1058795"/>
            <a:chOff x="6007905" y="4623209"/>
            <a:chExt cx="5445546" cy="1058795"/>
          </a:xfrm>
        </p:grpSpPr>
        <p:cxnSp>
          <p:nvCxnSpPr>
            <p:cNvPr id="40" name="Conector em curva 39"/>
            <p:cNvCxnSpPr/>
            <p:nvPr/>
          </p:nvCxnSpPr>
          <p:spPr>
            <a:xfrm rot="16200000" flipH="1">
              <a:off x="6069176" y="4561938"/>
              <a:ext cx="823875" cy="946418"/>
            </a:xfrm>
            <a:prstGeom prst="curvedConnector2">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8" name="CaixaDeTexto 37"/>
            <p:cNvSpPr txBox="1"/>
            <p:nvPr/>
          </p:nvSpPr>
          <p:spPr>
            <a:xfrm>
              <a:off x="6931242" y="5312672"/>
              <a:ext cx="4522209" cy="369332"/>
            </a:xfrm>
            <a:prstGeom prst="rect">
              <a:avLst/>
            </a:prstGeom>
            <a:noFill/>
          </p:spPr>
          <p:txBody>
            <a:bodyPr wrap="square" rtlCol="0">
              <a:spAutoFit/>
            </a:bodyPr>
            <a:lstStyle/>
            <a:p>
              <a:r>
                <a:rPr lang="pt-BR" b="1" dirty="0" smtClean="0">
                  <a:latin typeface="Sylfaen" panose="010A0502050306030303" pitchFamily="18" charset="0"/>
                </a:rPr>
                <a:t>SOMA = (X0 * Wj0) + (X1 * Wj1) + (</a:t>
              </a:r>
              <a:r>
                <a:rPr lang="pt-BR" b="1" dirty="0" err="1" smtClean="0">
                  <a:latin typeface="Sylfaen" panose="010A0502050306030303" pitchFamily="18" charset="0"/>
                </a:rPr>
                <a:t>Xn</a:t>
              </a:r>
              <a:r>
                <a:rPr lang="pt-BR" b="1" dirty="0" smtClean="0">
                  <a:latin typeface="Sylfaen" panose="010A0502050306030303" pitchFamily="18" charset="0"/>
                </a:rPr>
                <a:t> * </a:t>
              </a:r>
              <a:r>
                <a:rPr lang="pt-BR" b="1" dirty="0" err="1" smtClean="0">
                  <a:latin typeface="Sylfaen" panose="010A0502050306030303" pitchFamily="18" charset="0"/>
                </a:rPr>
                <a:t>Wjn</a:t>
              </a:r>
              <a:r>
                <a:rPr lang="pt-BR" b="1" dirty="0" smtClean="0">
                  <a:latin typeface="Sylfaen" panose="010A0502050306030303" pitchFamily="18" charset="0"/>
                </a:rPr>
                <a:t>) </a:t>
              </a:r>
              <a:endParaRPr lang="pt-BR" b="1" dirty="0"/>
            </a:p>
          </p:txBody>
        </p:sp>
      </p:grpSp>
      <p:sp>
        <p:nvSpPr>
          <p:cNvPr id="2" name="Título 1"/>
          <p:cNvSpPr>
            <a:spLocks noGrp="1"/>
          </p:cNvSpPr>
          <p:nvPr>
            <p:ph type="title"/>
          </p:nvPr>
        </p:nvSpPr>
        <p:spPr/>
        <p:txBody>
          <a:bodyPr/>
          <a:lstStyle/>
          <a:p>
            <a:r>
              <a:rPr lang="pt-BR" dirty="0"/>
              <a:t>O Neurônio Artificial</a:t>
            </a:r>
          </a:p>
        </p:txBody>
      </p:sp>
      <p:sp>
        <p:nvSpPr>
          <p:cNvPr id="9" name="Elipse 8"/>
          <p:cNvSpPr/>
          <p:nvPr/>
        </p:nvSpPr>
        <p:spPr>
          <a:xfrm>
            <a:off x="5331496" y="3230635"/>
            <a:ext cx="1368152" cy="1368152"/>
          </a:xfrm>
          <a:prstGeom prst="ellipse">
            <a:avLst/>
          </a:prstGeom>
          <a:noFill/>
          <a:ln w="57150">
            <a:solidFill>
              <a:srgbClr val="1270F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pt-BR">
              <a:noFill/>
            </a:endParaRPr>
          </a:p>
        </p:txBody>
      </p:sp>
      <p:cxnSp>
        <p:nvCxnSpPr>
          <p:cNvPr id="13" name="Conector de seta reta 12"/>
          <p:cNvCxnSpPr>
            <a:endCxn id="9" idx="1"/>
          </p:cNvCxnSpPr>
          <p:nvPr/>
        </p:nvCxnSpPr>
        <p:spPr>
          <a:xfrm>
            <a:off x="4021053" y="2182249"/>
            <a:ext cx="1510804" cy="1248747"/>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de seta reta 13"/>
          <p:cNvCxnSpPr/>
          <p:nvPr/>
        </p:nvCxnSpPr>
        <p:spPr>
          <a:xfrm flipV="1">
            <a:off x="4010299" y="4442939"/>
            <a:ext cx="1523201" cy="1258992"/>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reto 14"/>
          <p:cNvCxnSpPr>
            <a:stCxn id="9" idx="2"/>
          </p:cNvCxnSpPr>
          <p:nvPr/>
        </p:nvCxnSpPr>
        <p:spPr>
          <a:xfrm flipH="1">
            <a:off x="3142084" y="3914711"/>
            <a:ext cx="2189412" cy="0"/>
          </a:xfrm>
          <a:prstGeom prst="line">
            <a:avLst/>
          </a:prstGeom>
          <a:ln w="57150">
            <a:solidFill>
              <a:srgbClr val="FFC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31" name="Grupo 30"/>
          <p:cNvGrpSpPr/>
          <p:nvPr/>
        </p:nvGrpSpPr>
        <p:grpSpPr>
          <a:xfrm>
            <a:off x="5531857" y="2711770"/>
            <a:ext cx="1297989" cy="1533162"/>
            <a:chOff x="5531857" y="2711770"/>
            <a:chExt cx="1297989" cy="1533162"/>
          </a:xfrm>
        </p:grpSpPr>
        <p:sp>
          <p:nvSpPr>
            <p:cNvPr id="11" name="CaixaDeTexto 10"/>
            <p:cNvSpPr txBox="1"/>
            <p:nvPr/>
          </p:nvSpPr>
          <p:spPr>
            <a:xfrm>
              <a:off x="5719290" y="3413935"/>
              <a:ext cx="545400" cy="830997"/>
            </a:xfrm>
            <a:prstGeom prst="rect">
              <a:avLst/>
            </a:prstGeom>
            <a:noFill/>
          </p:spPr>
          <p:txBody>
            <a:bodyPr wrap="square" rtlCol="0">
              <a:spAutoFit/>
            </a:bodyPr>
            <a:lstStyle/>
            <a:p>
              <a:r>
                <a:rPr lang="pt-BR" sz="4800" dirty="0" smtClean="0">
                  <a:latin typeface="Sylfaen" panose="010A0502050306030303" pitchFamily="18" charset="0"/>
                </a:rPr>
                <a:t>∑</a:t>
              </a:r>
              <a:endParaRPr lang="pt-BR" sz="4800" dirty="0"/>
            </a:p>
          </p:txBody>
        </p:sp>
        <p:sp>
          <p:nvSpPr>
            <p:cNvPr id="16" name="CaixaDeTexto 15"/>
            <p:cNvSpPr txBox="1"/>
            <p:nvPr/>
          </p:nvSpPr>
          <p:spPr>
            <a:xfrm>
              <a:off x="5531857" y="2711770"/>
              <a:ext cx="1297989" cy="523220"/>
            </a:xfrm>
            <a:prstGeom prst="rect">
              <a:avLst/>
            </a:prstGeom>
            <a:noFill/>
          </p:spPr>
          <p:txBody>
            <a:bodyPr wrap="square" rtlCol="0">
              <a:spAutoFit/>
            </a:bodyPr>
            <a:lstStyle/>
            <a:p>
              <a:r>
                <a:rPr lang="pt-BR" sz="1400" b="1" dirty="0" smtClean="0">
                  <a:latin typeface="Sylfaen" panose="010A0502050306030303" pitchFamily="18" charset="0"/>
                </a:rPr>
                <a:t>FUNÇÃO </a:t>
              </a:r>
            </a:p>
            <a:p>
              <a:r>
                <a:rPr lang="pt-BR" sz="1400" b="1" dirty="0" smtClean="0">
                  <a:latin typeface="Sylfaen" panose="010A0502050306030303" pitchFamily="18" charset="0"/>
                </a:rPr>
                <a:t>DE SOMA</a:t>
              </a:r>
              <a:endParaRPr lang="pt-BR" sz="1400" b="1" dirty="0"/>
            </a:p>
          </p:txBody>
        </p:sp>
      </p:grpSp>
      <p:grpSp>
        <p:nvGrpSpPr>
          <p:cNvPr id="8" name="Grupo 7"/>
          <p:cNvGrpSpPr/>
          <p:nvPr/>
        </p:nvGrpSpPr>
        <p:grpSpPr>
          <a:xfrm>
            <a:off x="6931242" y="2649312"/>
            <a:ext cx="1650098" cy="1773228"/>
            <a:chOff x="6931242" y="2649312"/>
            <a:chExt cx="1650098" cy="1773228"/>
          </a:xfrm>
        </p:grpSpPr>
        <p:sp>
          <p:nvSpPr>
            <p:cNvPr id="12" name="CaixaDeTexto 11"/>
            <p:cNvSpPr txBox="1"/>
            <p:nvPr/>
          </p:nvSpPr>
          <p:spPr>
            <a:xfrm>
              <a:off x="7395479" y="3406877"/>
              <a:ext cx="545400" cy="1015663"/>
            </a:xfrm>
            <a:prstGeom prst="rect">
              <a:avLst/>
            </a:prstGeom>
            <a:noFill/>
          </p:spPr>
          <p:txBody>
            <a:bodyPr wrap="square" rtlCol="0">
              <a:spAutoFit/>
            </a:bodyPr>
            <a:lstStyle/>
            <a:p>
              <a:r>
                <a:rPr lang="pt-BR" sz="6000" dirty="0">
                  <a:latin typeface="Sylfaen" panose="010A0502050306030303" pitchFamily="18" charset="0"/>
                </a:rPr>
                <a:t>Τ</a:t>
              </a:r>
              <a:endParaRPr lang="pt-BR" sz="6000" dirty="0"/>
            </a:p>
          </p:txBody>
        </p:sp>
        <p:sp>
          <p:nvSpPr>
            <p:cNvPr id="17" name="CaixaDeTexto 16"/>
            <p:cNvSpPr txBox="1"/>
            <p:nvPr/>
          </p:nvSpPr>
          <p:spPr>
            <a:xfrm>
              <a:off x="6931242" y="2649312"/>
              <a:ext cx="1650098" cy="523220"/>
            </a:xfrm>
            <a:prstGeom prst="rect">
              <a:avLst/>
            </a:prstGeom>
            <a:noFill/>
          </p:spPr>
          <p:txBody>
            <a:bodyPr wrap="square" rtlCol="0">
              <a:spAutoFit/>
            </a:bodyPr>
            <a:lstStyle/>
            <a:p>
              <a:r>
                <a:rPr lang="pt-BR" sz="1400" b="1" dirty="0" smtClean="0">
                  <a:latin typeface="Sylfaen" panose="010A0502050306030303" pitchFamily="18" charset="0"/>
                </a:rPr>
                <a:t>FUNÇÃO DE </a:t>
              </a:r>
            </a:p>
            <a:p>
              <a:r>
                <a:rPr lang="pt-BR" sz="1400" b="1" dirty="0" smtClean="0"/>
                <a:t>TRANSFERÊNCIA</a:t>
              </a:r>
              <a:endParaRPr lang="pt-BR" sz="1400" b="1" dirty="0"/>
            </a:p>
          </p:txBody>
        </p:sp>
      </p:grpSp>
      <p:sp>
        <p:nvSpPr>
          <p:cNvPr id="18" name="CaixaDeTexto 17"/>
          <p:cNvSpPr txBox="1"/>
          <p:nvPr/>
        </p:nvSpPr>
        <p:spPr>
          <a:xfrm>
            <a:off x="3518904" y="2097768"/>
            <a:ext cx="417488" cy="307777"/>
          </a:xfrm>
          <a:prstGeom prst="rect">
            <a:avLst/>
          </a:prstGeom>
          <a:noFill/>
        </p:spPr>
        <p:txBody>
          <a:bodyPr wrap="square" rtlCol="0">
            <a:spAutoFit/>
          </a:bodyPr>
          <a:lstStyle/>
          <a:p>
            <a:r>
              <a:rPr lang="pt-BR" sz="1400" b="1" dirty="0" smtClean="0">
                <a:latin typeface="Sylfaen" panose="010A0502050306030303" pitchFamily="18" charset="0"/>
              </a:rPr>
              <a:t>X0</a:t>
            </a:r>
            <a:endParaRPr lang="pt-BR" sz="1400" b="1" dirty="0"/>
          </a:p>
        </p:txBody>
      </p:sp>
      <p:sp>
        <p:nvSpPr>
          <p:cNvPr id="19" name="CaixaDeTexto 18"/>
          <p:cNvSpPr txBox="1"/>
          <p:nvPr/>
        </p:nvSpPr>
        <p:spPr>
          <a:xfrm>
            <a:off x="2682320" y="3760821"/>
            <a:ext cx="417488" cy="307777"/>
          </a:xfrm>
          <a:prstGeom prst="rect">
            <a:avLst/>
          </a:prstGeom>
          <a:noFill/>
        </p:spPr>
        <p:txBody>
          <a:bodyPr wrap="square" rtlCol="0">
            <a:spAutoFit/>
          </a:bodyPr>
          <a:lstStyle/>
          <a:p>
            <a:r>
              <a:rPr lang="pt-BR" sz="1400" b="1" dirty="0" smtClean="0">
                <a:latin typeface="Sylfaen" panose="010A0502050306030303" pitchFamily="18" charset="0"/>
              </a:rPr>
              <a:t>X1</a:t>
            </a:r>
            <a:endParaRPr lang="pt-BR" sz="1400" b="1" dirty="0"/>
          </a:p>
        </p:txBody>
      </p:sp>
      <p:sp>
        <p:nvSpPr>
          <p:cNvPr id="20" name="CaixaDeTexto 19"/>
          <p:cNvSpPr txBox="1"/>
          <p:nvPr/>
        </p:nvSpPr>
        <p:spPr>
          <a:xfrm>
            <a:off x="3518904" y="5548042"/>
            <a:ext cx="417488" cy="307777"/>
          </a:xfrm>
          <a:prstGeom prst="rect">
            <a:avLst/>
          </a:prstGeom>
          <a:noFill/>
        </p:spPr>
        <p:txBody>
          <a:bodyPr wrap="square" rtlCol="0">
            <a:spAutoFit/>
          </a:bodyPr>
          <a:lstStyle/>
          <a:p>
            <a:r>
              <a:rPr lang="pt-BR" sz="1400" b="1" dirty="0" err="1" smtClean="0">
                <a:latin typeface="Sylfaen" panose="010A0502050306030303" pitchFamily="18" charset="0"/>
              </a:rPr>
              <a:t>Xn</a:t>
            </a:r>
            <a:endParaRPr lang="pt-BR" sz="1400" b="1" dirty="0"/>
          </a:p>
        </p:txBody>
      </p:sp>
      <p:sp>
        <p:nvSpPr>
          <p:cNvPr id="21" name="CaixaDeTexto 20"/>
          <p:cNvSpPr txBox="1"/>
          <p:nvPr/>
        </p:nvSpPr>
        <p:spPr>
          <a:xfrm>
            <a:off x="1197868" y="3776164"/>
            <a:ext cx="1297019" cy="307777"/>
          </a:xfrm>
          <a:prstGeom prst="rect">
            <a:avLst/>
          </a:prstGeom>
          <a:noFill/>
        </p:spPr>
        <p:txBody>
          <a:bodyPr wrap="square" rtlCol="0">
            <a:spAutoFit/>
          </a:bodyPr>
          <a:lstStyle/>
          <a:p>
            <a:r>
              <a:rPr lang="pt-BR" sz="1400" b="1" dirty="0" smtClean="0">
                <a:latin typeface="Sylfaen" panose="010A0502050306030303" pitchFamily="18" charset="0"/>
              </a:rPr>
              <a:t>ENTRADAS</a:t>
            </a:r>
            <a:endParaRPr lang="pt-BR" sz="1400" b="1" dirty="0"/>
          </a:p>
        </p:txBody>
      </p:sp>
      <p:grpSp>
        <p:nvGrpSpPr>
          <p:cNvPr id="33" name="Grupo 32"/>
          <p:cNvGrpSpPr/>
          <p:nvPr/>
        </p:nvGrpSpPr>
        <p:grpSpPr>
          <a:xfrm>
            <a:off x="8360533" y="3779675"/>
            <a:ext cx="2013926" cy="307777"/>
            <a:chOff x="6699648" y="3794466"/>
            <a:chExt cx="2013926" cy="307777"/>
          </a:xfrm>
        </p:grpSpPr>
        <p:cxnSp>
          <p:nvCxnSpPr>
            <p:cNvPr id="22" name="Conector reto 21"/>
            <p:cNvCxnSpPr/>
            <p:nvPr/>
          </p:nvCxnSpPr>
          <p:spPr>
            <a:xfrm flipH="1">
              <a:off x="6699648" y="3936831"/>
              <a:ext cx="936104" cy="0"/>
            </a:xfrm>
            <a:prstGeom prst="line">
              <a:avLst/>
            </a:prstGeom>
            <a:ln w="57150">
              <a:solidFill>
                <a:srgbClr val="FFC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CaixaDeTexto 22"/>
            <p:cNvSpPr txBox="1"/>
            <p:nvPr/>
          </p:nvSpPr>
          <p:spPr>
            <a:xfrm>
              <a:off x="7644719" y="3794466"/>
              <a:ext cx="1068855" cy="307777"/>
            </a:xfrm>
            <a:prstGeom prst="rect">
              <a:avLst/>
            </a:prstGeom>
            <a:noFill/>
          </p:spPr>
          <p:txBody>
            <a:bodyPr wrap="square" rtlCol="0">
              <a:spAutoFit/>
            </a:bodyPr>
            <a:lstStyle/>
            <a:p>
              <a:r>
                <a:rPr lang="pt-BR" sz="1400" b="1" dirty="0" smtClean="0">
                  <a:latin typeface="Sylfaen" panose="010A0502050306030303" pitchFamily="18" charset="0"/>
                </a:rPr>
                <a:t>SAÍDA j</a:t>
              </a:r>
              <a:endParaRPr lang="pt-BR" sz="1400" b="1" dirty="0"/>
            </a:p>
          </p:txBody>
        </p:sp>
      </p:grpSp>
      <p:grpSp>
        <p:nvGrpSpPr>
          <p:cNvPr id="30" name="Grupo 29"/>
          <p:cNvGrpSpPr/>
          <p:nvPr/>
        </p:nvGrpSpPr>
        <p:grpSpPr>
          <a:xfrm>
            <a:off x="3952005" y="2454808"/>
            <a:ext cx="1717009" cy="3192365"/>
            <a:chOff x="3952005" y="2454808"/>
            <a:chExt cx="1717009" cy="3192365"/>
          </a:xfrm>
        </p:grpSpPr>
        <p:sp>
          <p:nvSpPr>
            <p:cNvPr id="24" name="CaixaDeTexto 23"/>
            <p:cNvSpPr txBox="1"/>
            <p:nvPr/>
          </p:nvSpPr>
          <p:spPr>
            <a:xfrm rot="2382049">
              <a:off x="4557663" y="2454808"/>
              <a:ext cx="573483" cy="307777"/>
            </a:xfrm>
            <a:prstGeom prst="rect">
              <a:avLst/>
            </a:prstGeom>
            <a:noFill/>
          </p:spPr>
          <p:txBody>
            <a:bodyPr wrap="square" rtlCol="0">
              <a:spAutoFit/>
            </a:bodyPr>
            <a:lstStyle/>
            <a:p>
              <a:r>
                <a:rPr lang="pt-BR" sz="1400" b="1" dirty="0" smtClean="0">
                  <a:latin typeface="Sylfaen" panose="010A0502050306030303" pitchFamily="18" charset="0"/>
                </a:rPr>
                <a:t>Wj0</a:t>
              </a:r>
              <a:endParaRPr lang="pt-BR" sz="1400" b="1" dirty="0"/>
            </a:p>
          </p:txBody>
        </p:sp>
        <p:sp>
          <p:nvSpPr>
            <p:cNvPr id="25" name="CaixaDeTexto 24"/>
            <p:cNvSpPr txBox="1"/>
            <p:nvPr/>
          </p:nvSpPr>
          <p:spPr>
            <a:xfrm>
              <a:off x="3952005" y="3622275"/>
              <a:ext cx="573483" cy="307777"/>
            </a:xfrm>
            <a:prstGeom prst="rect">
              <a:avLst/>
            </a:prstGeom>
            <a:noFill/>
          </p:spPr>
          <p:txBody>
            <a:bodyPr wrap="square" rtlCol="0">
              <a:spAutoFit/>
            </a:bodyPr>
            <a:lstStyle/>
            <a:p>
              <a:r>
                <a:rPr lang="pt-BR" sz="1400" b="1" dirty="0" smtClean="0">
                  <a:latin typeface="Sylfaen" panose="010A0502050306030303" pitchFamily="18" charset="0"/>
                </a:rPr>
                <a:t>Wj1</a:t>
              </a:r>
              <a:endParaRPr lang="pt-BR" sz="1400" b="1" dirty="0"/>
            </a:p>
          </p:txBody>
        </p:sp>
        <p:sp>
          <p:nvSpPr>
            <p:cNvPr id="26" name="CaixaDeTexto 25"/>
            <p:cNvSpPr txBox="1"/>
            <p:nvPr/>
          </p:nvSpPr>
          <p:spPr>
            <a:xfrm rot="19219120">
              <a:off x="4352886" y="4772766"/>
              <a:ext cx="573483" cy="307777"/>
            </a:xfrm>
            <a:prstGeom prst="rect">
              <a:avLst/>
            </a:prstGeom>
            <a:noFill/>
          </p:spPr>
          <p:txBody>
            <a:bodyPr wrap="square" rtlCol="0">
              <a:spAutoFit/>
            </a:bodyPr>
            <a:lstStyle/>
            <a:p>
              <a:r>
                <a:rPr lang="pt-BR" sz="1400" b="1" dirty="0" err="1" smtClean="0">
                  <a:latin typeface="Sylfaen" panose="010A0502050306030303" pitchFamily="18" charset="0"/>
                </a:rPr>
                <a:t>Wjn</a:t>
              </a:r>
              <a:endParaRPr lang="pt-BR" sz="1400" b="1" dirty="0"/>
            </a:p>
          </p:txBody>
        </p:sp>
        <p:sp>
          <p:nvSpPr>
            <p:cNvPr id="27" name="CaixaDeTexto 26"/>
            <p:cNvSpPr txBox="1"/>
            <p:nvPr/>
          </p:nvSpPr>
          <p:spPr>
            <a:xfrm>
              <a:off x="4497718" y="5339396"/>
              <a:ext cx="1171296" cy="307777"/>
            </a:xfrm>
            <a:prstGeom prst="rect">
              <a:avLst/>
            </a:prstGeom>
            <a:noFill/>
          </p:spPr>
          <p:txBody>
            <a:bodyPr wrap="square" rtlCol="0">
              <a:spAutoFit/>
            </a:bodyPr>
            <a:lstStyle/>
            <a:p>
              <a:r>
                <a:rPr lang="pt-BR" sz="1400" b="1" dirty="0" smtClean="0">
                  <a:latin typeface="Sylfaen" panose="010A0502050306030303" pitchFamily="18" charset="0"/>
                </a:rPr>
                <a:t>PESOS</a:t>
              </a:r>
              <a:endParaRPr lang="pt-BR" sz="1400" b="1" dirty="0"/>
            </a:p>
          </p:txBody>
        </p:sp>
      </p:grpSp>
      <p:sp>
        <p:nvSpPr>
          <p:cNvPr id="4" name="Retângulo 3"/>
          <p:cNvSpPr/>
          <p:nvPr/>
        </p:nvSpPr>
        <p:spPr>
          <a:xfrm>
            <a:off x="6975824" y="3219394"/>
            <a:ext cx="1390632" cy="1390632"/>
          </a:xfrm>
          <a:prstGeom prst="rect">
            <a:avLst/>
          </a:prstGeom>
          <a:noFill/>
          <a:ln w="57150">
            <a:solidFill>
              <a:srgbClr val="1270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6" name="Conector reto 5"/>
          <p:cNvCxnSpPr>
            <a:stCxn id="9" idx="6"/>
            <a:endCxn id="4" idx="1"/>
          </p:cNvCxnSpPr>
          <p:nvPr/>
        </p:nvCxnSpPr>
        <p:spPr>
          <a:xfrm flipV="1">
            <a:off x="6699648" y="3914710"/>
            <a:ext cx="276176" cy="1"/>
          </a:xfrm>
          <a:prstGeom prst="line">
            <a:avLst/>
          </a:prstGeom>
          <a:ln w="57150">
            <a:solidFill>
              <a:srgbClr val="1270F6"/>
            </a:solidFill>
          </a:ln>
        </p:spPr>
        <p:style>
          <a:lnRef idx="1">
            <a:schemeClr val="accent1"/>
          </a:lnRef>
          <a:fillRef idx="0">
            <a:schemeClr val="accent1"/>
          </a:fillRef>
          <a:effectRef idx="0">
            <a:schemeClr val="accent1"/>
          </a:effectRef>
          <a:fontRef idx="minor">
            <a:schemeClr val="tx1"/>
          </a:fontRef>
        </p:style>
      </p:cxnSp>
      <p:sp>
        <p:nvSpPr>
          <p:cNvPr id="35" name="Elipse 34"/>
          <p:cNvSpPr/>
          <p:nvPr/>
        </p:nvSpPr>
        <p:spPr>
          <a:xfrm>
            <a:off x="4936744" y="1899803"/>
            <a:ext cx="3859260" cy="3859260"/>
          </a:xfrm>
          <a:prstGeom prst="ellipse">
            <a:avLst/>
          </a:prstGeom>
          <a:noFill/>
          <a:ln w="762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7" name="Conector reto 36"/>
          <p:cNvCxnSpPr/>
          <p:nvPr/>
        </p:nvCxnSpPr>
        <p:spPr>
          <a:xfrm>
            <a:off x="3518904" y="4598787"/>
            <a:ext cx="0" cy="447304"/>
          </a:xfrm>
          <a:prstGeom prst="line">
            <a:avLst/>
          </a:prstGeom>
          <a:ln w="76200">
            <a:solidFill>
              <a:srgbClr val="E6E6E6"/>
            </a:solidFill>
            <a:prstDash val="sysDot"/>
          </a:ln>
        </p:spPr>
        <p:style>
          <a:lnRef idx="1">
            <a:schemeClr val="accent1"/>
          </a:lnRef>
          <a:fillRef idx="0">
            <a:schemeClr val="accent1"/>
          </a:fillRef>
          <a:effectRef idx="0">
            <a:schemeClr val="accent1"/>
          </a:effectRef>
          <a:fontRef idx="minor">
            <a:schemeClr val="tx1"/>
          </a:fontRef>
        </p:style>
      </p:cxnSp>
      <p:grpSp>
        <p:nvGrpSpPr>
          <p:cNvPr id="44" name="Grupo 43"/>
          <p:cNvGrpSpPr/>
          <p:nvPr/>
        </p:nvGrpSpPr>
        <p:grpSpPr>
          <a:xfrm>
            <a:off x="7652215" y="4610026"/>
            <a:ext cx="3262503" cy="1572244"/>
            <a:chOff x="7652215" y="4610026"/>
            <a:chExt cx="3262503" cy="1572244"/>
          </a:xfrm>
        </p:grpSpPr>
        <p:sp>
          <p:nvSpPr>
            <p:cNvPr id="29" name="CaixaDeTexto 28"/>
            <p:cNvSpPr txBox="1"/>
            <p:nvPr/>
          </p:nvSpPr>
          <p:spPr>
            <a:xfrm>
              <a:off x="8581340" y="4981941"/>
              <a:ext cx="2333378" cy="1200329"/>
            </a:xfrm>
            <a:prstGeom prst="rect">
              <a:avLst/>
            </a:prstGeom>
            <a:noFill/>
          </p:spPr>
          <p:txBody>
            <a:bodyPr wrap="square" rtlCol="0">
              <a:spAutoFit/>
            </a:bodyPr>
            <a:lstStyle/>
            <a:p>
              <a:r>
                <a:rPr lang="pt-BR" b="1" dirty="0" smtClean="0">
                  <a:latin typeface="Sylfaen" panose="010A0502050306030303" pitchFamily="18" charset="0"/>
                </a:rPr>
                <a:t>SE (SOMA &lt; </a:t>
              </a:r>
              <a:r>
                <a:rPr lang="pt-BR" b="1" dirty="0" smtClean="0">
                  <a:solidFill>
                    <a:srgbClr val="FFC000"/>
                  </a:solidFill>
                  <a:latin typeface="Sylfaen" panose="010A0502050306030303" pitchFamily="18" charset="0"/>
                </a:rPr>
                <a:t>LIMIAR</a:t>
              </a:r>
              <a:r>
                <a:rPr lang="pt-BR" b="1" dirty="0" smtClean="0">
                  <a:latin typeface="Sylfaen" panose="010A0502050306030303" pitchFamily="18" charset="0"/>
                </a:rPr>
                <a:t>)</a:t>
              </a:r>
            </a:p>
            <a:p>
              <a:r>
                <a:rPr lang="pt-BR" b="1" dirty="0" smtClean="0">
                  <a:latin typeface="Sylfaen" panose="010A0502050306030303" pitchFamily="18" charset="0"/>
                </a:rPr>
                <a:t>    SAÍDA  =  0;</a:t>
              </a:r>
            </a:p>
            <a:p>
              <a:r>
                <a:rPr lang="pt-BR" b="1" dirty="0" smtClean="0">
                  <a:latin typeface="Sylfaen" panose="010A0502050306030303" pitchFamily="18" charset="0"/>
                </a:rPr>
                <a:t>SE NÃO</a:t>
              </a:r>
            </a:p>
            <a:p>
              <a:r>
                <a:rPr lang="pt-BR" b="1" dirty="0">
                  <a:latin typeface="Sylfaen" panose="010A0502050306030303" pitchFamily="18" charset="0"/>
                </a:rPr>
                <a:t> </a:t>
              </a:r>
              <a:r>
                <a:rPr lang="pt-BR" b="1" dirty="0" smtClean="0">
                  <a:latin typeface="Sylfaen" panose="010A0502050306030303" pitchFamily="18" charset="0"/>
                </a:rPr>
                <a:t>   SAÍDA  =  1; </a:t>
              </a:r>
              <a:endParaRPr lang="pt-BR" b="1" dirty="0"/>
            </a:p>
          </p:txBody>
        </p:sp>
        <p:cxnSp>
          <p:nvCxnSpPr>
            <p:cNvPr id="36" name="Conector em curva 35"/>
            <p:cNvCxnSpPr/>
            <p:nvPr/>
          </p:nvCxnSpPr>
          <p:spPr>
            <a:xfrm rot="16200000" flipH="1">
              <a:off x="7713486" y="4548755"/>
              <a:ext cx="823875" cy="946418"/>
            </a:xfrm>
            <a:prstGeom prst="curvedConnector2">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080973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fade">
                                      <p:cBhvr>
                                        <p:cTn id="43" dur="500"/>
                                        <p:tgtEl>
                                          <p:spTgt spid="33"/>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43"/>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nodeType="clickEffect">
                                  <p:stCondLst>
                                    <p:cond delay="0"/>
                                  </p:stCondLst>
                                  <p:childTnLst>
                                    <p:set>
                                      <p:cBhvr>
                                        <p:cTn id="51" dur="1" fill="hold">
                                          <p:stCondLst>
                                            <p:cond delay="0"/>
                                          </p:stCondLst>
                                        </p:cTn>
                                        <p:tgtEl>
                                          <p:spTgt spid="43"/>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nodeType="clickEffect">
                                  <p:stCondLst>
                                    <p:cond delay="0"/>
                                  </p:stCondLst>
                                  <p:childTnLst>
                                    <p:set>
                                      <p:cBhvr>
                                        <p:cTn id="55"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3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Exemplo</a:t>
            </a:r>
            <a:r>
              <a:rPr lang="pt-BR" dirty="0"/>
              <a:t>: Neurônio que representa a operação </a:t>
            </a:r>
            <a:r>
              <a:rPr lang="pt-BR" dirty="0" smtClean="0"/>
              <a:t>AND.</a:t>
            </a:r>
            <a:endParaRPr lang="pt-BR" dirty="0"/>
          </a:p>
        </p:txBody>
      </p:sp>
      <p:sp>
        <p:nvSpPr>
          <p:cNvPr id="9" name="Elipse 8"/>
          <p:cNvSpPr/>
          <p:nvPr/>
        </p:nvSpPr>
        <p:spPr>
          <a:xfrm>
            <a:off x="5331496" y="3230635"/>
            <a:ext cx="1368152" cy="1368152"/>
          </a:xfrm>
          <a:prstGeom prst="ellipse">
            <a:avLst/>
          </a:prstGeom>
          <a:noFill/>
          <a:ln w="57150">
            <a:solidFill>
              <a:srgbClr val="1270F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pt-BR">
              <a:noFill/>
            </a:endParaRPr>
          </a:p>
        </p:txBody>
      </p:sp>
      <p:cxnSp>
        <p:nvCxnSpPr>
          <p:cNvPr id="14" name="Conector de seta reta 13"/>
          <p:cNvCxnSpPr>
            <a:endCxn id="9" idx="3"/>
          </p:cNvCxnSpPr>
          <p:nvPr/>
        </p:nvCxnSpPr>
        <p:spPr>
          <a:xfrm flipV="1">
            <a:off x="3099808" y="4398426"/>
            <a:ext cx="2432049" cy="11426"/>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reto 14"/>
          <p:cNvCxnSpPr>
            <a:stCxn id="9" idx="1"/>
          </p:cNvCxnSpPr>
          <p:nvPr/>
        </p:nvCxnSpPr>
        <p:spPr>
          <a:xfrm flipH="1" flipV="1">
            <a:off x="3099808" y="3413935"/>
            <a:ext cx="2432049" cy="17061"/>
          </a:xfrm>
          <a:prstGeom prst="line">
            <a:avLst/>
          </a:prstGeom>
          <a:ln w="57150">
            <a:solidFill>
              <a:srgbClr val="FFC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1" name="CaixaDeTexto 10"/>
          <p:cNvSpPr txBox="1"/>
          <p:nvPr/>
        </p:nvSpPr>
        <p:spPr>
          <a:xfrm>
            <a:off x="5719290" y="3413935"/>
            <a:ext cx="545400" cy="830997"/>
          </a:xfrm>
          <a:prstGeom prst="rect">
            <a:avLst/>
          </a:prstGeom>
          <a:noFill/>
        </p:spPr>
        <p:txBody>
          <a:bodyPr wrap="square" rtlCol="0">
            <a:spAutoFit/>
          </a:bodyPr>
          <a:lstStyle/>
          <a:p>
            <a:r>
              <a:rPr lang="pt-BR" sz="4800" dirty="0" smtClean="0">
                <a:latin typeface="Sylfaen" panose="010A0502050306030303" pitchFamily="18" charset="0"/>
              </a:rPr>
              <a:t>∑</a:t>
            </a:r>
            <a:endParaRPr lang="pt-BR" sz="4800" dirty="0"/>
          </a:p>
        </p:txBody>
      </p:sp>
      <p:sp>
        <p:nvSpPr>
          <p:cNvPr id="16" name="CaixaDeTexto 15"/>
          <p:cNvSpPr txBox="1"/>
          <p:nvPr/>
        </p:nvSpPr>
        <p:spPr>
          <a:xfrm>
            <a:off x="8821648" y="5157192"/>
            <a:ext cx="2036766" cy="1200329"/>
          </a:xfrm>
          <a:prstGeom prst="rect">
            <a:avLst/>
          </a:prstGeom>
          <a:noFill/>
        </p:spPr>
        <p:txBody>
          <a:bodyPr wrap="square" rtlCol="0">
            <a:spAutoFit/>
          </a:bodyPr>
          <a:lstStyle/>
          <a:p>
            <a:r>
              <a:rPr lang="pt-BR" b="1" dirty="0" smtClean="0">
                <a:latin typeface="Sylfaen" panose="010A0502050306030303" pitchFamily="18" charset="0"/>
              </a:rPr>
              <a:t>SE (SOMA &lt; 1,5)</a:t>
            </a:r>
          </a:p>
          <a:p>
            <a:r>
              <a:rPr lang="pt-BR" b="1" dirty="0" smtClean="0">
                <a:latin typeface="Sylfaen" panose="010A0502050306030303" pitchFamily="18" charset="0"/>
              </a:rPr>
              <a:t>    SAÍDA  =  0;</a:t>
            </a:r>
          </a:p>
          <a:p>
            <a:r>
              <a:rPr lang="pt-BR" b="1" dirty="0" smtClean="0">
                <a:latin typeface="Sylfaen" panose="010A0502050306030303" pitchFamily="18" charset="0"/>
              </a:rPr>
              <a:t>SE NÃO</a:t>
            </a:r>
          </a:p>
          <a:p>
            <a:r>
              <a:rPr lang="pt-BR" b="1" dirty="0">
                <a:latin typeface="Sylfaen" panose="010A0502050306030303" pitchFamily="18" charset="0"/>
              </a:rPr>
              <a:t> </a:t>
            </a:r>
            <a:r>
              <a:rPr lang="pt-BR" b="1" dirty="0" smtClean="0">
                <a:latin typeface="Sylfaen" panose="010A0502050306030303" pitchFamily="18" charset="0"/>
              </a:rPr>
              <a:t>   SAÍDA  =  1; </a:t>
            </a:r>
            <a:endParaRPr lang="pt-BR" b="1" dirty="0"/>
          </a:p>
        </p:txBody>
      </p:sp>
      <p:sp>
        <p:nvSpPr>
          <p:cNvPr id="12" name="CaixaDeTexto 11"/>
          <p:cNvSpPr txBox="1"/>
          <p:nvPr/>
        </p:nvSpPr>
        <p:spPr>
          <a:xfrm>
            <a:off x="7343875" y="3356154"/>
            <a:ext cx="545400" cy="1015663"/>
          </a:xfrm>
          <a:prstGeom prst="rect">
            <a:avLst/>
          </a:prstGeom>
          <a:noFill/>
        </p:spPr>
        <p:txBody>
          <a:bodyPr wrap="square" rtlCol="0">
            <a:spAutoFit/>
          </a:bodyPr>
          <a:lstStyle/>
          <a:p>
            <a:r>
              <a:rPr lang="pt-BR" sz="6000" dirty="0">
                <a:latin typeface="Sylfaen" panose="010A0502050306030303" pitchFamily="18" charset="0"/>
              </a:rPr>
              <a:t>Τ</a:t>
            </a:r>
            <a:endParaRPr lang="pt-BR" sz="6000" dirty="0"/>
          </a:p>
        </p:txBody>
      </p:sp>
      <p:sp>
        <p:nvSpPr>
          <p:cNvPr id="19" name="CaixaDeTexto 18"/>
          <p:cNvSpPr txBox="1"/>
          <p:nvPr/>
        </p:nvSpPr>
        <p:spPr>
          <a:xfrm>
            <a:off x="2530259" y="3227503"/>
            <a:ext cx="529832" cy="369332"/>
          </a:xfrm>
          <a:prstGeom prst="rect">
            <a:avLst/>
          </a:prstGeom>
          <a:noFill/>
        </p:spPr>
        <p:txBody>
          <a:bodyPr wrap="square" rtlCol="0">
            <a:spAutoFit/>
          </a:bodyPr>
          <a:lstStyle/>
          <a:p>
            <a:r>
              <a:rPr lang="pt-BR" b="1" dirty="0" smtClean="0">
                <a:latin typeface="Sylfaen" panose="010A0502050306030303" pitchFamily="18" charset="0"/>
              </a:rPr>
              <a:t>X1</a:t>
            </a:r>
            <a:endParaRPr lang="pt-BR" b="1" dirty="0"/>
          </a:p>
        </p:txBody>
      </p:sp>
      <p:sp>
        <p:nvSpPr>
          <p:cNvPr id="20" name="CaixaDeTexto 19"/>
          <p:cNvSpPr txBox="1"/>
          <p:nvPr/>
        </p:nvSpPr>
        <p:spPr>
          <a:xfrm>
            <a:off x="2530259" y="4231740"/>
            <a:ext cx="529832" cy="369332"/>
          </a:xfrm>
          <a:prstGeom prst="rect">
            <a:avLst/>
          </a:prstGeom>
          <a:noFill/>
        </p:spPr>
        <p:txBody>
          <a:bodyPr wrap="square" rtlCol="0">
            <a:spAutoFit/>
          </a:bodyPr>
          <a:lstStyle/>
          <a:p>
            <a:r>
              <a:rPr lang="pt-BR" b="1" dirty="0" smtClean="0">
                <a:latin typeface="Sylfaen" panose="010A0502050306030303" pitchFamily="18" charset="0"/>
              </a:rPr>
              <a:t>X2</a:t>
            </a:r>
            <a:endParaRPr lang="pt-BR" b="1" dirty="0"/>
          </a:p>
        </p:txBody>
      </p:sp>
      <p:sp>
        <p:nvSpPr>
          <p:cNvPr id="21" name="CaixaDeTexto 20"/>
          <p:cNvSpPr txBox="1"/>
          <p:nvPr/>
        </p:nvSpPr>
        <p:spPr>
          <a:xfrm>
            <a:off x="945208" y="3644767"/>
            <a:ext cx="1585051" cy="369332"/>
          </a:xfrm>
          <a:prstGeom prst="rect">
            <a:avLst/>
          </a:prstGeom>
          <a:noFill/>
        </p:spPr>
        <p:txBody>
          <a:bodyPr wrap="square" rtlCol="0">
            <a:spAutoFit/>
          </a:bodyPr>
          <a:lstStyle/>
          <a:p>
            <a:r>
              <a:rPr lang="pt-BR" b="1" dirty="0" smtClean="0">
                <a:latin typeface="Sylfaen" panose="010A0502050306030303" pitchFamily="18" charset="0"/>
              </a:rPr>
              <a:t>ENTRADAS</a:t>
            </a:r>
            <a:endParaRPr lang="pt-BR" b="1" dirty="0"/>
          </a:p>
        </p:txBody>
      </p:sp>
      <p:grpSp>
        <p:nvGrpSpPr>
          <p:cNvPr id="33" name="Grupo 32"/>
          <p:cNvGrpSpPr/>
          <p:nvPr/>
        </p:nvGrpSpPr>
        <p:grpSpPr>
          <a:xfrm>
            <a:off x="8360533" y="3737374"/>
            <a:ext cx="2013925" cy="369332"/>
            <a:chOff x="6699648" y="3752165"/>
            <a:chExt cx="2013925" cy="369332"/>
          </a:xfrm>
        </p:grpSpPr>
        <p:cxnSp>
          <p:nvCxnSpPr>
            <p:cNvPr id="22" name="Conector reto 21"/>
            <p:cNvCxnSpPr/>
            <p:nvPr/>
          </p:nvCxnSpPr>
          <p:spPr>
            <a:xfrm flipH="1">
              <a:off x="6699648" y="3936831"/>
              <a:ext cx="936104" cy="0"/>
            </a:xfrm>
            <a:prstGeom prst="line">
              <a:avLst/>
            </a:prstGeom>
            <a:ln w="57150">
              <a:solidFill>
                <a:srgbClr val="FFC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CaixaDeTexto 22"/>
            <p:cNvSpPr txBox="1"/>
            <p:nvPr/>
          </p:nvSpPr>
          <p:spPr>
            <a:xfrm>
              <a:off x="7644718" y="3752165"/>
              <a:ext cx="1068855" cy="369332"/>
            </a:xfrm>
            <a:prstGeom prst="rect">
              <a:avLst/>
            </a:prstGeom>
            <a:noFill/>
          </p:spPr>
          <p:txBody>
            <a:bodyPr wrap="square" rtlCol="0">
              <a:spAutoFit/>
            </a:bodyPr>
            <a:lstStyle/>
            <a:p>
              <a:r>
                <a:rPr lang="pt-BR" b="1" dirty="0" smtClean="0">
                  <a:latin typeface="Sylfaen" panose="010A0502050306030303" pitchFamily="18" charset="0"/>
                </a:rPr>
                <a:t>SAÍDA</a:t>
              </a:r>
              <a:r>
                <a:rPr lang="pt-BR" sz="1400" b="1" dirty="0" smtClean="0">
                  <a:latin typeface="Sylfaen" panose="010A0502050306030303" pitchFamily="18" charset="0"/>
                </a:rPr>
                <a:t> </a:t>
              </a:r>
              <a:endParaRPr lang="pt-BR" sz="1400" b="1" dirty="0"/>
            </a:p>
          </p:txBody>
        </p:sp>
      </p:grpSp>
      <p:sp>
        <p:nvSpPr>
          <p:cNvPr id="4" name="Retângulo 3"/>
          <p:cNvSpPr/>
          <p:nvPr/>
        </p:nvSpPr>
        <p:spPr>
          <a:xfrm>
            <a:off x="6975824" y="3219394"/>
            <a:ext cx="1390632" cy="1390632"/>
          </a:xfrm>
          <a:prstGeom prst="rect">
            <a:avLst/>
          </a:prstGeom>
          <a:noFill/>
          <a:ln w="57150">
            <a:solidFill>
              <a:srgbClr val="1270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6" name="Conector reto 5"/>
          <p:cNvCxnSpPr>
            <a:stCxn id="9" idx="6"/>
            <a:endCxn id="4" idx="1"/>
          </p:cNvCxnSpPr>
          <p:nvPr/>
        </p:nvCxnSpPr>
        <p:spPr>
          <a:xfrm flipV="1">
            <a:off x="6699648" y="3914710"/>
            <a:ext cx="276176" cy="1"/>
          </a:xfrm>
          <a:prstGeom prst="line">
            <a:avLst/>
          </a:prstGeom>
          <a:ln w="57150">
            <a:solidFill>
              <a:srgbClr val="1270F6"/>
            </a:solidFill>
          </a:ln>
        </p:spPr>
        <p:style>
          <a:lnRef idx="1">
            <a:schemeClr val="accent1"/>
          </a:lnRef>
          <a:fillRef idx="0">
            <a:schemeClr val="accent1"/>
          </a:fillRef>
          <a:effectRef idx="0">
            <a:schemeClr val="accent1"/>
          </a:effectRef>
          <a:fontRef idx="minor">
            <a:schemeClr val="tx1"/>
          </a:fontRef>
        </p:style>
      </p:cxnSp>
      <p:sp>
        <p:nvSpPr>
          <p:cNvPr id="34" name="CaixaDeTexto 33"/>
          <p:cNvSpPr txBox="1"/>
          <p:nvPr/>
        </p:nvSpPr>
        <p:spPr>
          <a:xfrm>
            <a:off x="3764140" y="3082838"/>
            <a:ext cx="1256415" cy="369332"/>
          </a:xfrm>
          <a:prstGeom prst="rect">
            <a:avLst/>
          </a:prstGeom>
          <a:noFill/>
        </p:spPr>
        <p:txBody>
          <a:bodyPr wrap="square" rtlCol="0">
            <a:spAutoFit/>
          </a:bodyPr>
          <a:lstStyle/>
          <a:p>
            <a:r>
              <a:rPr lang="pt-BR" b="1" dirty="0" smtClean="0">
                <a:latin typeface="Sylfaen" panose="010A0502050306030303" pitchFamily="18" charset="0"/>
              </a:rPr>
              <a:t>W1 = 1 </a:t>
            </a:r>
            <a:endParaRPr lang="pt-BR" b="1" dirty="0"/>
          </a:p>
        </p:txBody>
      </p:sp>
      <p:sp>
        <p:nvSpPr>
          <p:cNvPr id="36" name="CaixaDeTexto 35"/>
          <p:cNvSpPr txBox="1"/>
          <p:nvPr/>
        </p:nvSpPr>
        <p:spPr>
          <a:xfrm>
            <a:off x="3761542" y="4409852"/>
            <a:ext cx="1256415" cy="369332"/>
          </a:xfrm>
          <a:prstGeom prst="rect">
            <a:avLst/>
          </a:prstGeom>
          <a:noFill/>
        </p:spPr>
        <p:txBody>
          <a:bodyPr wrap="square" rtlCol="0">
            <a:spAutoFit/>
          </a:bodyPr>
          <a:lstStyle/>
          <a:p>
            <a:r>
              <a:rPr lang="pt-BR" b="1" dirty="0" smtClean="0">
                <a:latin typeface="Sylfaen" panose="010A0502050306030303" pitchFamily="18" charset="0"/>
              </a:rPr>
              <a:t>W2 = 1 </a:t>
            </a:r>
            <a:endParaRPr lang="pt-BR" b="1" dirty="0"/>
          </a:p>
        </p:txBody>
      </p:sp>
      <p:sp>
        <p:nvSpPr>
          <p:cNvPr id="38" name="CaixaDeTexto 37"/>
          <p:cNvSpPr txBox="1"/>
          <p:nvPr/>
        </p:nvSpPr>
        <p:spPr>
          <a:xfrm>
            <a:off x="7017741" y="4215315"/>
            <a:ext cx="1342792" cy="369332"/>
          </a:xfrm>
          <a:prstGeom prst="rect">
            <a:avLst/>
          </a:prstGeom>
          <a:noFill/>
        </p:spPr>
        <p:txBody>
          <a:bodyPr wrap="square" rtlCol="0">
            <a:spAutoFit/>
          </a:bodyPr>
          <a:lstStyle/>
          <a:p>
            <a:r>
              <a:rPr lang="pt-BR" b="1" dirty="0" smtClean="0">
                <a:solidFill>
                  <a:srgbClr val="FFC000"/>
                </a:solidFill>
                <a:latin typeface="Sylfaen" panose="010A0502050306030303" pitchFamily="18" charset="0"/>
              </a:rPr>
              <a:t>Limiar = 1,5</a:t>
            </a:r>
            <a:endParaRPr lang="pt-BR" b="1" dirty="0">
              <a:solidFill>
                <a:srgbClr val="FFC000"/>
              </a:solidFill>
            </a:endParaRPr>
          </a:p>
        </p:txBody>
      </p:sp>
      <p:cxnSp>
        <p:nvCxnSpPr>
          <p:cNvPr id="29" name="Conector em curva 28"/>
          <p:cNvCxnSpPr/>
          <p:nvPr/>
        </p:nvCxnSpPr>
        <p:spPr>
          <a:xfrm rot="16200000" flipH="1">
            <a:off x="7713486" y="4548755"/>
            <a:ext cx="823875" cy="946418"/>
          </a:xfrm>
          <a:prstGeom prst="curvedConnector2">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3697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Exemplo</a:t>
            </a:r>
            <a:r>
              <a:rPr lang="pt-BR" dirty="0"/>
              <a:t>: Neurônio que representa a operação </a:t>
            </a:r>
            <a:r>
              <a:rPr lang="pt-BR" dirty="0" smtClean="0"/>
              <a:t>OR.</a:t>
            </a:r>
            <a:endParaRPr lang="pt-BR" dirty="0"/>
          </a:p>
        </p:txBody>
      </p:sp>
      <p:sp>
        <p:nvSpPr>
          <p:cNvPr id="9" name="Elipse 8"/>
          <p:cNvSpPr/>
          <p:nvPr/>
        </p:nvSpPr>
        <p:spPr>
          <a:xfrm>
            <a:off x="5331496" y="3230635"/>
            <a:ext cx="1368152" cy="1368152"/>
          </a:xfrm>
          <a:prstGeom prst="ellipse">
            <a:avLst/>
          </a:prstGeom>
          <a:noFill/>
          <a:ln w="57150">
            <a:solidFill>
              <a:srgbClr val="1270F6"/>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pt-BR">
              <a:noFill/>
            </a:endParaRPr>
          </a:p>
        </p:txBody>
      </p:sp>
      <p:cxnSp>
        <p:nvCxnSpPr>
          <p:cNvPr id="14" name="Conector de seta reta 13"/>
          <p:cNvCxnSpPr>
            <a:endCxn id="9" idx="3"/>
          </p:cNvCxnSpPr>
          <p:nvPr/>
        </p:nvCxnSpPr>
        <p:spPr>
          <a:xfrm flipV="1">
            <a:off x="3099808" y="4398426"/>
            <a:ext cx="2432049" cy="11426"/>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reto 14"/>
          <p:cNvCxnSpPr>
            <a:stCxn id="9" idx="1"/>
          </p:cNvCxnSpPr>
          <p:nvPr/>
        </p:nvCxnSpPr>
        <p:spPr>
          <a:xfrm flipH="1" flipV="1">
            <a:off x="3099808" y="3413935"/>
            <a:ext cx="2432049" cy="17061"/>
          </a:xfrm>
          <a:prstGeom prst="line">
            <a:avLst/>
          </a:prstGeom>
          <a:ln w="57150">
            <a:solidFill>
              <a:srgbClr val="FFC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1" name="CaixaDeTexto 10"/>
          <p:cNvSpPr txBox="1"/>
          <p:nvPr/>
        </p:nvSpPr>
        <p:spPr>
          <a:xfrm>
            <a:off x="5719290" y="3413935"/>
            <a:ext cx="545400" cy="830997"/>
          </a:xfrm>
          <a:prstGeom prst="rect">
            <a:avLst/>
          </a:prstGeom>
          <a:noFill/>
        </p:spPr>
        <p:txBody>
          <a:bodyPr wrap="square" rtlCol="0">
            <a:spAutoFit/>
          </a:bodyPr>
          <a:lstStyle/>
          <a:p>
            <a:r>
              <a:rPr lang="pt-BR" sz="4800" dirty="0" smtClean="0">
                <a:latin typeface="Sylfaen" panose="010A0502050306030303" pitchFamily="18" charset="0"/>
              </a:rPr>
              <a:t>∑</a:t>
            </a:r>
            <a:endParaRPr lang="pt-BR" sz="4800" dirty="0"/>
          </a:p>
        </p:txBody>
      </p:sp>
      <p:sp>
        <p:nvSpPr>
          <p:cNvPr id="16" name="CaixaDeTexto 15"/>
          <p:cNvSpPr txBox="1"/>
          <p:nvPr/>
        </p:nvSpPr>
        <p:spPr>
          <a:xfrm>
            <a:off x="8821648" y="5157192"/>
            <a:ext cx="2036766" cy="1200329"/>
          </a:xfrm>
          <a:prstGeom prst="rect">
            <a:avLst/>
          </a:prstGeom>
          <a:noFill/>
        </p:spPr>
        <p:txBody>
          <a:bodyPr wrap="square" rtlCol="0">
            <a:spAutoFit/>
          </a:bodyPr>
          <a:lstStyle/>
          <a:p>
            <a:r>
              <a:rPr lang="pt-BR" b="1" dirty="0" smtClean="0">
                <a:latin typeface="Sylfaen" panose="010A0502050306030303" pitchFamily="18" charset="0"/>
              </a:rPr>
              <a:t>SE (SOMA &lt; 0,5)</a:t>
            </a:r>
          </a:p>
          <a:p>
            <a:r>
              <a:rPr lang="pt-BR" b="1" dirty="0" smtClean="0">
                <a:latin typeface="Sylfaen" panose="010A0502050306030303" pitchFamily="18" charset="0"/>
              </a:rPr>
              <a:t>    SAÍDA  =  0;</a:t>
            </a:r>
          </a:p>
          <a:p>
            <a:r>
              <a:rPr lang="pt-BR" b="1" dirty="0" smtClean="0">
                <a:latin typeface="Sylfaen" panose="010A0502050306030303" pitchFamily="18" charset="0"/>
              </a:rPr>
              <a:t>SE NÃO</a:t>
            </a:r>
          </a:p>
          <a:p>
            <a:r>
              <a:rPr lang="pt-BR" b="1" dirty="0">
                <a:latin typeface="Sylfaen" panose="010A0502050306030303" pitchFamily="18" charset="0"/>
              </a:rPr>
              <a:t> </a:t>
            </a:r>
            <a:r>
              <a:rPr lang="pt-BR" b="1" dirty="0" smtClean="0">
                <a:latin typeface="Sylfaen" panose="010A0502050306030303" pitchFamily="18" charset="0"/>
              </a:rPr>
              <a:t>   SAÍDA  =  1; </a:t>
            </a:r>
            <a:endParaRPr lang="pt-BR" b="1" dirty="0"/>
          </a:p>
        </p:txBody>
      </p:sp>
      <p:sp>
        <p:nvSpPr>
          <p:cNvPr id="12" name="CaixaDeTexto 11"/>
          <p:cNvSpPr txBox="1"/>
          <p:nvPr/>
        </p:nvSpPr>
        <p:spPr>
          <a:xfrm>
            <a:off x="7343875" y="3356154"/>
            <a:ext cx="545400" cy="1015663"/>
          </a:xfrm>
          <a:prstGeom prst="rect">
            <a:avLst/>
          </a:prstGeom>
          <a:noFill/>
        </p:spPr>
        <p:txBody>
          <a:bodyPr wrap="square" rtlCol="0">
            <a:spAutoFit/>
          </a:bodyPr>
          <a:lstStyle/>
          <a:p>
            <a:r>
              <a:rPr lang="pt-BR" sz="6000" dirty="0">
                <a:latin typeface="Sylfaen" panose="010A0502050306030303" pitchFamily="18" charset="0"/>
              </a:rPr>
              <a:t>Τ</a:t>
            </a:r>
            <a:endParaRPr lang="pt-BR" sz="6000" dirty="0"/>
          </a:p>
        </p:txBody>
      </p:sp>
      <p:sp>
        <p:nvSpPr>
          <p:cNvPr id="19" name="CaixaDeTexto 18"/>
          <p:cNvSpPr txBox="1"/>
          <p:nvPr/>
        </p:nvSpPr>
        <p:spPr>
          <a:xfrm>
            <a:off x="2530259" y="3227503"/>
            <a:ext cx="529832" cy="369332"/>
          </a:xfrm>
          <a:prstGeom prst="rect">
            <a:avLst/>
          </a:prstGeom>
          <a:noFill/>
        </p:spPr>
        <p:txBody>
          <a:bodyPr wrap="square" rtlCol="0">
            <a:spAutoFit/>
          </a:bodyPr>
          <a:lstStyle/>
          <a:p>
            <a:r>
              <a:rPr lang="pt-BR" b="1" dirty="0" smtClean="0">
                <a:latin typeface="Sylfaen" panose="010A0502050306030303" pitchFamily="18" charset="0"/>
              </a:rPr>
              <a:t>X1</a:t>
            </a:r>
            <a:endParaRPr lang="pt-BR" b="1" dirty="0"/>
          </a:p>
        </p:txBody>
      </p:sp>
      <p:sp>
        <p:nvSpPr>
          <p:cNvPr id="20" name="CaixaDeTexto 19"/>
          <p:cNvSpPr txBox="1"/>
          <p:nvPr/>
        </p:nvSpPr>
        <p:spPr>
          <a:xfrm>
            <a:off x="2530259" y="4231740"/>
            <a:ext cx="529832" cy="369332"/>
          </a:xfrm>
          <a:prstGeom prst="rect">
            <a:avLst/>
          </a:prstGeom>
          <a:noFill/>
        </p:spPr>
        <p:txBody>
          <a:bodyPr wrap="square" rtlCol="0">
            <a:spAutoFit/>
          </a:bodyPr>
          <a:lstStyle/>
          <a:p>
            <a:r>
              <a:rPr lang="pt-BR" b="1" dirty="0" smtClean="0">
                <a:latin typeface="Sylfaen" panose="010A0502050306030303" pitchFamily="18" charset="0"/>
              </a:rPr>
              <a:t>X2</a:t>
            </a:r>
            <a:endParaRPr lang="pt-BR" b="1" dirty="0"/>
          </a:p>
        </p:txBody>
      </p:sp>
      <p:sp>
        <p:nvSpPr>
          <p:cNvPr id="21" name="CaixaDeTexto 20"/>
          <p:cNvSpPr txBox="1"/>
          <p:nvPr/>
        </p:nvSpPr>
        <p:spPr>
          <a:xfrm>
            <a:off x="945208" y="3644767"/>
            <a:ext cx="1585051" cy="369332"/>
          </a:xfrm>
          <a:prstGeom prst="rect">
            <a:avLst/>
          </a:prstGeom>
          <a:noFill/>
        </p:spPr>
        <p:txBody>
          <a:bodyPr wrap="square" rtlCol="0">
            <a:spAutoFit/>
          </a:bodyPr>
          <a:lstStyle/>
          <a:p>
            <a:r>
              <a:rPr lang="pt-BR" b="1" dirty="0" smtClean="0">
                <a:latin typeface="Sylfaen" panose="010A0502050306030303" pitchFamily="18" charset="0"/>
              </a:rPr>
              <a:t>ENTRADAS</a:t>
            </a:r>
            <a:endParaRPr lang="pt-BR" b="1" dirty="0"/>
          </a:p>
        </p:txBody>
      </p:sp>
      <p:grpSp>
        <p:nvGrpSpPr>
          <p:cNvPr id="33" name="Grupo 32"/>
          <p:cNvGrpSpPr/>
          <p:nvPr/>
        </p:nvGrpSpPr>
        <p:grpSpPr>
          <a:xfrm>
            <a:off x="8360533" y="3737374"/>
            <a:ext cx="2013925" cy="369332"/>
            <a:chOff x="6699648" y="3752165"/>
            <a:chExt cx="2013925" cy="369332"/>
          </a:xfrm>
        </p:grpSpPr>
        <p:cxnSp>
          <p:nvCxnSpPr>
            <p:cNvPr id="22" name="Conector reto 21"/>
            <p:cNvCxnSpPr/>
            <p:nvPr/>
          </p:nvCxnSpPr>
          <p:spPr>
            <a:xfrm flipH="1">
              <a:off x="6699648" y="3936831"/>
              <a:ext cx="936104" cy="0"/>
            </a:xfrm>
            <a:prstGeom prst="line">
              <a:avLst/>
            </a:prstGeom>
            <a:ln w="57150">
              <a:solidFill>
                <a:srgbClr val="FFC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CaixaDeTexto 22"/>
            <p:cNvSpPr txBox="1"/>
            <p:nvPr/>
          </p:nvSpPr>
          <p:spPr>
            <a:xfrm>
              <a:off x="7644718" y="3752165"/>
              <a:ext cx="1068855" cy="369332"/>
            </a:xfrm>
            <a:prstGeom prst="rect">
              <a:avLst/>
            </a:prstGeom>
            <a:noFill/>
          </p:spPr>
          <p:txBody>
            <a:bodyPr wrap="square" rtlCol="0">
              <a:spAutoFit/>
            </a:bodyPr>
            <a:lstStyle/>
            <a:p>
              <a:r>
                <a:rPr lang="pt-BR" b="1" dirty="0" smtClean="0">
                  <a:latin typeface="Sylfaen" panose="010A0502050306030303" pitchFamily="18" charset="0"/>
                </a:rPr>
                <a:t>SAÍDA</a:t>
              </a:r>
              <a:r>
                <a:rPr lang="pt-BR" sz="1400" b="1" dirty="0" smtClean="0">
                  <a:latin typeface="Sylfaen" panose="010A0502050306030303" pitchFamily="18" charset="0"/>
                </a:rPr>
                <a:t> </a:t>
              </a:r>
              <a:endParaRPr lang="pt-BR" sz="1400" b="1" dirty="0"/>
            </a:p>
          </p:txBody>
        </p:sp>
      </p:grpSp>
      <p:sp>
        <p:nvSpPr>
          <p:cNvPr id="4" name="Retângulo 3"/>
          <p:cNvSpPr/>
          <p:nvPr/>
        </p:nvSpPr>
        <p:spPr>
          <a:xfrm>
            <a:off x="6975824" y="3219394"/>
            <a:ext cx="1390632" cy="1390632"/>
          </a:xfrm>
          <a:prstGeom prst="rect">
            <a:avLst/>
          </a:prstGeom>
          <a:noFill/>
          <a:ln w="57150">
            <a:solidFill>
              <a:srgbClr val="1270F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6" name="Conector reto 5"/>
          <p:cNvCxnSpPr>
            <a:stCxn id="9" idx="6"/>
            <a:endCxn id="4" idx="1"/>
          </p:cNvCxnSpPr>
          <p:nvPr/>
        </p:nvCxnSpPr>
        <p:spPr>
          <a:xfrm flipV="1">
            <a:off x="6699648" y="3914710"/>
            <a:ext cx="276176" cy="1"/>
          </a:xfrm>
          <a:prstGeom prst="line">
            <a:avLst/>
          </a:prstGeom>
          <a:ln w="57150">
            <a:solidFill>
              <a:srgbClr val="1270F6"/>
            </a:solidFill>
          </a:ln>
        </p:spPr>
        <p:style>
          <a:lnRef idx="1">
            <a:schemeClr val="accent1"/>
          </a:lnRef>
          <a:fillRef idx="0">
            <a:schemeClr val="accent1"/>
          </a:fillRef>
          <a:effectRef idx="0">
            <a:schemeClr val="accent1"/>
          </a:effectRef>
          <a:fontRef idx="minor">
            <a:schemeClr val="tx1"/>
          </a:fontRef>
        </p:style>
      </p:cxnSp>
      <p:sp>
        <p:nvSpPr>
          <p:cNvPr id="34" name="CaixaDeTexto 33"/>
          <p:cNvSpPr txBox="1"/>
          <p:nvPr/>
        </p:nvSpPr>
        <p:spPr>
          <a:xfrm>
            <a:off x="3764140" y="3082838"/>
            <a:ext cx="1256415" cy="369332"/>
          </a:xfrm>
          <a:prstGeom prst="rect">
            <a:avLst/>
          </a:prstGeom>
          <a:noFill/>
        </p:spPr>
        <p:txBody>
          <a:bodyPr wrap="square" rtlCol="0">
            <a:spAutoFit/>
          </a:bodyPr>
          <a:lstStyle/>
          <a:p>
            <a:r>
              <a:rPr lang="pt-BR" b="1" dirty="0" smtClean="0">
                <a:latin typeface="Sylfaen" panose="010A0502050306030303" pitchFamily="18" charset="0"/>
              </a:rPr>
              <a:t>W1 = 1 </a:t>
            </a:r>
            <a:endParaRPr lang="pt-BR" b="1" dirty="0"/>
          </a:p>
        </p:txBody>
      </p:sp>
      <p:sp>
        <p:nvSpPr>
          <p:cNvPr id="36" name="CaixaDeTexto 35"/>
          <p:cNvSpPr txBox="1"/>
          <p:nvPr/>
        </p:nvSpPr>
        <p:spPr>
          <a:xfrm>
            <a:off x="3761542" y="4409852"/>
            <a:ext cx="1256415" cy="369332"/>
          </a:xfrm>
          <a:prstGeom prst="rect">
            <a:avLst/>
          </a:prstGeom>
          <a:noFill/>
        </p:spPr>
        <p:txBody>
          <a:bodyPr wrap="square" rtlCol="0">
            <a:spAutoFit/>
          </a:bodyPr>
          <a:lstStyle/>
          <a:p>
            <a:r>
              <a:rPr lang="pt-BR" b="1" dirty="0" smtClean="0">
                <a:latin typeface="Sylfaen" panose="010A0502050306030303" pitchFamily="18" charset="0"/>
              </a:rPr>
              <a:t>W2 = 1 </a:t>
            </a:r>
            <a:endParaRPr lang="pt-BR" b="1" dirty="0"/>
          </a:p>
        </p:txBody>
      </p:sp>
      <p:sp>
        <p:nvSpPr>
          <p:cNvPr id="38" name="CaixaDeTexto 37"/>
          <p:cNvSpPr txBox="1"/>
          <p:nvPr/>
        </p:nvSpPr>
        <p:spPr>
          <a:xfrm>
            <a:off x="7017741" y="4215315"/>
            <a:ext cx="1342792" cy="369332"/>
          </a:xfrm>
          <a:prstGeom prst="rect">
            <a:avLst/>
          </a:prstGeom>
          <a:noFill/>
        </p:spPr>
        <p:txBody>
          <a:bodyPr wrap="square" rtlCol="0">
            <a:spAutoFit/>
          </a:bodyPr>
          <a:lstStyle/>
          <a:p>
            <a:r>
              <a:rPr lang="pt-BR" b="1" dirty="0" smtClean="0">
                <a:solidFill>
                  <a:srgbClr val="FFC000"/>
                </a:solidFill>
                <a:latin typeface="Sylfaen" panose="010A0502050306030303" pitchFamily="18" charset="0"/>
              </a:rPr>
              <a:t>Limiar = 0,5</a:t>
            </a:r>
            <a:endParaRPr lang="pt-BR" b="1" dirty="0">
              <a:solidFill>
                <a:srgbClr val="FFC000"/>
              </a:solidFill>
            </a:endParaRPr>
          </a:p>
        </p:txBody>
      </p:sp>
      <p:cxnSp>
        <p:nvCxnSpPr>
          <p:cNvPr id="29" name="Conector em curva 28"/>
          <p:cNvCxnSpPr/>
          <p:nvPr/>
        </p:nvCxnSpPr>
        <p:spPr>
          <a:xfrm rot="16200000" flipH="1">
            <a:off x="7713486" y="4548755"/>
            <a:ext cx="823875" cy="946418"/>
          </a:xfrm>
          <a:prstGeom prst="curvedConnector2">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85765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O Neurônio Artificial</a:t>
            </a:r>
          </a:p>
        </p:txBody>
      </p:sp>
      <p:sp>
        <p:nvSpPr>
          <p:cNvPr id="3" name="Espaço Reservado para Conteúdo 2"/>
          <p:cNvSpPr>
            <a:spLocks noGrp="1"/>
          </p:cNvSpPr>
          <p:nvPr>
            <p:ph idx="1"/>
          </p:nvPr>
        </p:nvSpPr>
        <p:spPr/>
        <p:txBody>
          <a:bodyPr/>
          <a:lstStyle/>
          <a:p>
            <a:r>
              <a:rPr lang="pt-BR" dirty="0"/>
              <a:t>E</a:t>
            </a:r>
            <a:r>
              <a:rPr lang="pt-BR" dirty="0" smtClean="0"/>
              <a:t>strutura </a:t>
            </a:r>
            <a:r>
              <a:rPr lang="pt-BR" dirty="0"/>
              <a:t>básica de um neurônio artificial é realmente muito </a:t>
            </a:r>
            <a:r>
              <a:rPr lang="pt-BR" dirty="0" smtClean="0"/>
              <a:t>simples.</a:t>
            </a:r>
          </a:p>
          <a:p>
            <a:r>
              <a:rPr lang="pt-BR" dirty="0"/>
              <a:t>A escolha adequada dos pesos pode ser simples para a representação das operações booleanas mostradas acima, mas deixam de ser triviais quando se quer fazer reconhecimento de padrões mais </a:t>
            </a:r>
            <a:r>
              <a:rPr lang="pt-BR" dirty="0" smtClean="0"/>
              <a:t>complexos.</a:t>
            </a:r>
          </a:p>
          <a:p>
            <a:r>
              <a:rPr lang="pt-BR" dirty="0" smtClean="0"/>
              <a:t>Foi </a:t>
            </a:r>
            <a:r>
              <a:rPr lang="pt-BR" dirty="0"/>
              <a:t>pensando nisso que outros pesquisadores desenvolveram técnicas de ajustamento de pesos para fazer com que os neurônios </a:t>
            </a:r>
            <a:r>
              <a:rPr lang="pt-BR" b="1" dirty="0"/>
              <a:t>aprendessem</a:t>
            </a:r>
            <a:r>
              <a:rPr lang="pt-BR" dirty="0"/>
              <a:t> o padrão de entrada, foi criado o </a:t>
            </a:r>
            <a:r>
              <a:rPr lang="pt-BR" b="1" u="sng" dirty="0" err="1">
                <a:solidFill>
                  <a:srgbClr val="FFC000"/>
                </a:solidFill>
              </a:rPr>
              <a:t>Perceptron</a:t>
            </a:r>
            <a:r>
              <a:rPr lang="pt-BR" b="1" dirty="0">
                <a:solidFill>
                  <a:srgbClr val="FFC000"/>
                </a:solidFill>
              </a:rPr>
              <a:t> por </a:t>
            </a:r>
            <a:r>
              <a:rPr lang="pt-BR" b="1" dirty="0" err="1">
                <a:solidFill>
                  <a:srgbClr val="FFC000"/>
                </a:solidFill>
              </a:rPr>
              <a:t>Rosenblat</a:t>
            </a:r>
            <a:r>
              <a:rPr lang="pt-BR" b="1" dirty="0">
                <a:solidFill>
                  <a:srgbClr val="FFC000"/>
                </a:solidFill>
              </a:rPr>
              <a:t> em </a:t>
            </a:r>
            <a:r>
              <a:rPr lang="pt-BR" b="1" dirty="0" smtClean="0">
                <a:solidFill>
                  <a:srgbClr val="FFC000"/>
                </a:solidFill>
              </a:rPr>
              <a:t>1957.</a:t>
            </a:r>
            <a:endParaRPr lang="pt-BR" b="1" dirty="0">
              <a:solidFill>
                <a:srgbClr val="FFC000"/>
              </a:solidFill>
            </a:endParaRPr>
          </a:p>
        </p:txBody>
      </p:sp>
    </p:spTree>
    <p:extLst>
      <p:ext uri="{BB962C8B-B14F-4D97-AF65-F5344CB8AC3E}">
        <p14:creationId xmlns:p14="http://schemas.microsoft.com/office/powerpoint/2010/main" val="3891407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 Rede</a:t>
            </a:r>
            <a:endParaRPr lang="pt-BR" dirty="0"/>
          </a:p>
        </p:txBody>
      </p:sp>
      <p:sp>
        <p:nvSpPr>
          <p:cNvPr id="3" name="Espaço Reservado para Conteúdo 2"/>
          <p:cNvSpPr>
            <a:spLocks noGrp="1"/>
          </p:cNvSpPr>
          <p:nvPr>
            <p:ph idx="1"/>
          </p:nvPr>
        </p:nvSpPr>
        <p:spPr/>
        <p:txBody>
          <a:bodyPr>
            <a:normAutofit fontScale="85000" lnSpcReduction="20000"/>
          </a:bodyPr>
          <a:lstStyle/>
          <a:p>
            <a:r>
              <a:rPr lang="pt-BR" dirty="0"/>
              <a:t>Combinando </a:t>
            </a:r>
            <a:r>
              <a:rPr lang="pt-BR" b="1" dirty="0">
                <a:solidFill>
                  <a:srgbClr val="1270F6"/>
                </a:solidFill>
              </a:rPr>
              <a:t>diversos neurônios artificiais </a:t>
            </a:r>
            <a:r>
              <a:rPr lang="pt-BR" dirty="0"/>
              <a:t>podemos formar o que é chamado de </a:t>
            </a:r>
            <a:r>
              <a:rPr lang="pt-BR" b="1" dirty="0">
                <a:solidFill>
                  <a:srgbClr val="1270F6"/>
                </a:solidFill>
              </a:rPr>
              <a:t>rede neural </a:t>
            </a:r>
            <a:r>
              <a:rPr lang="pt-BR" b="1" dirty="0" smtClean="0">
                <a:solidFill>
                  <a:srgbClr val="1270F6"/>
                </a:solidFill>
              </a:rPr>
              <a:t>artificial</a:t>
            </a:r>
          </a:p>
          <a:p>
            <a:r>
              <a:rPr lang="pt-BR" dirty="0"/>
              <a:t>As </a:t>
            </a:r>
            <a:r>
              <a:rPr lang="pt-BR" b="1" dirty="0">
                <a:solidFill>
                  <a:srgbClr val="1270F6"/>
                </a:solidFill>
              </a:rPr>
              <a:t>entradas</a:t>
            </a:r>
            <a:r>
              <a:rPr lang="pt-BR" dirty="0"/>
              <a:t>, simulando uma área de captação de estímulos, </a:t>
            </a:r>
            <a:r>
              <a:rPr lang="pt-BR" b="1" dirty="0">
                <a:solidFill>
                  <a:srgbClr val="1270F6"/>
                </a:solidFill>
              </a:rPr>
              <a:t>podem ser conectadas em muitos </a:t>
            </a:r>
            <a:r>
              <a:rPr lang="pt-BR" b="1" dirty="0" smtClean="0">
                <a:solidFill>
                  <a:srgbClr val="1270F6"/>
                </a:solidFill>
              </a:rPr>
              <a:t>neurônios</a:t>
            </a:r>
          </a:p>
          <a:p>
            <a:r>
              <a:rPr lang="pt-BR" dirty="0"/>
              <a:t>R</a:t>
            </a:r>
            <a:r>
              <a:rPr lang="pt-BR" dirty="0" smtClean="0"/>
              <a:t>esultando</a:t>
            </a:r>
            <a:r>
              <a:rPr lang="pt-BR" dirty="0"/>
              <a:t>, assim, em </a:t>
            </a:r>
            <a:r>
              <a:rPr lang="pt-BR" b="1" dirty="0">
                <a:solidFill>
                  <a:srgbClr val="1270F6"/>
                </a:solidFill>
              </a:rPr>
              <a:t>uma série de saídas</a:t>
            </a:r>
            <a:r>
              <a:rPr lang="pt-BR" dirty="0"/>
              <a:t>, onde cada neurônio representa uma saída</a:t>
            </a:r>
            <a:r>
              <a:rPr lang="pt-BR" dirty="0" smtClean="0"/>
              <a:t>.</a:t>
            </a:r>
          </a:p>
          <a:p>
            <a:r>
              <a:rPr lang="pt-BR" dirty="0"/>
              <a:t>Essas conexões, em comparação com o sistema biológico, </a:t>
            </a:r>
            <a:r>
              <a:rPr lang="pt-BR" b="1" dirty="0">
                <a:solidFill>
                  <a:srgbClr val="1270F6"/>
                </a:solidFill>
              </a:rPr>
              <a:t>representam o contato dos dendritos com outros neurônios</a:t>
            </a:r>
            <a:r>
              <a:rPr lang="pt-BR" dirty="0"/>
              <a:t>, formando assim as </a:t>
            </a:r>
            <a:r>
              <a:rPr lang="pt-BR" dirty="0" smtClean="0"/>
              <a:t>sinapses</a:t>
            </a:r>
            <a:r>
              <a:rPr lang="pt-BR" dirty="0"/>
              <a:t> </a:t>
            </a:r>
            <a:endParaRPr lang="pt-BR" dirty="0" smtClean="0"/>
          </a:p>
          <a:p>
            <a:r>
              <a:rPr lang="pt-BR" dirty="0"/>
              <a:t>A função da conexão em si é tornar o sinal de saída de um neurônio em um sinal de entrada de outro, ou ainda, orientar o sinal de saída para o mundo externo (mundo real</a:t>
            </a:r>
            <a:r>
              <a:rPr lang="pt-BR" dirty="0" smtClean="0"/>
              <a:t>)</a:t>
            </a:r>
          </a:p>
          <a:p>
            <a:r>
              <a:rPr lang="pt-BR" dirty="0"/>
              <a:t>As diferentes possibilidades de conexões entre as camadas de neurônios podem gerar </a:t>
            </a:r>
            <a:r>
              <a:rPr lang="pt-BR" i="1" dirty="0"/>
              <a:t>n</a:t>
            </a:r>
            <a:r>
              <a:rPr lang="pt-BR" dirty="0"/>
              <a:t> números de estruturas diferentes.</a:t>
            </a:r>
          </a:p>
        </p:txBody>
      </p:sp>
    </p:spTree>
    <p:extLst>
      <p:ext uri="{BB962C8B-B14F-4D97-AF65-F5344CB8AC3E}">
        <p14:creationId xmlns:p14="http://schemas.microsoft.com/office/powerpoint/2010/main" val="7504130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Auto - Organização</a:t>
            </a:r>
            <a:endParaRPr lang="pt-BR" dirty="0"/>
          </a:p>
        </p:txBody>
      </p:sp>
      <p:sp>
        <p:nvSpPr>
          <p:cNvPr id="3" name="Espaço Reservado para Conteúdo 2"/>
          <p:cNvSpPr>
            <a:spLocks noGrp="1"/>
          </p:cNvSpPr>
          <p:nvPr>
            <p:ph idx="1"/>
          </p:nvPr>
        </p:nvSpPr>
        <p:spPr/>
        <p:txBody>
          <a:bodyPr>
            <a:normAutofit fontScale="92500"/>
          </a:bodyPr>
          <a:lstStyle/>
          <a:p>
            <a:r>
              <a:rPr lang="pt-BR" dirty="0"/>
              <a:t>O processo da plasticidade cortical em uma rede neural artificial foi implementado em uma rede </a:t>
            </a:r>
            <a:r>
              <a:rPr lang="pt-BR" b="1" u="sng" dirty="0">
                <a:solidFill>
                  <a:srgbClr val="FFC000"/>
                </a:solidFill>
              </a:rPr>
              <a:t>neural do tipo </a:t>
            </a:r>
            <a:r>
              <a:rPr lang="pt-BR" b="1" u="sng" dirty="0" err="1" smtClean="0">
                <a:solidFill>
                  <a:srgbClr val="FFC000"/>
                </a:solidFill>
              </a:rPr>
              <a:t>Kohonen</a:t>
            </a:r>
            <a:r>
              <a:rPr lang="pt-BR" dirty="0" smtClean="0"/>
              <a:t>.</a:t>
            </a:r>
          </a:p>
          <a:p>
            <a:r>
              <a:rPr lang="pt-BR" dirty="0"/>
              <a:t>Depois de escolhida a rede neural e definida a sua arquitetura, segue uma fase chamada de </a:t>
            </a:r>
            <a:r>
              <a:rPr lang="pt-BR" b="1" u="sng" dirty="0" smtClean="0">
                <a:solidFill>
                  <a:srgbClr val="FFC000"/>
                </a:solidFill>
              </a:rPr>
              <a:t>treinamento</a:t>
            </a:r>
            <a:r>
              <a:rPr lang="pt-BR" dirty="0" smtClean="0"/>
              <a:t>.</a:t>
            </a:r>
          </a:p>
          <a:p>
            <a:r>
              <a:rPr lang="pt-BR" dirty="0"/>
              <a:t>Na fase treinamento, os </a:t>
            </a:r>
            <a:r>
              <a:rPr lang="pt-BR" b="1" u="sng" dirty="0"/>
              <a:t>neurônios da camada de saída</a:t>
            </a:r>
            <a:r>
              <a:rPr lang="pt-BR" u="sng" dirty="0"/>
              <a:t> </a:t>
            </a:r>
            <a:r>
              <a:rPr lang="pt-BR" b="1" u="sng" dirty="0">
                <a:solidFill>
                  <a:srgbClr val="FFC000"/>
                </a:solidFill>
              </a:rPr>
              <a:t>competem</a:t>
            </a:r>
            <a:r>
              <a:rPr lang="pt-BR" dirty="0"/>
              <a:t> para serem os </a:t>
            </a:r>
            <a:r>
              <a:rPr lang="pt-BR" dirty="0" smtClean="0"/>
              <a:t>vencedores.</a:t>
            </a:r>
          </a:p>
          <a:p>
            <a:r>
              <a:rPr lang="pt-BR" dirty="0"/>
              <a:t>Esse aprendizado, nada mais é do que </a:t>
            </a:r>
            <a:r>
              <a:rPr lang="pt-BR" b="1" u="sng" dirty="0"/>
              <a:t>modificações sucessivas </a:t>
            </a:r>
            <a:r>
              <a:rPr lang="pt-BR" b="1" u="sng" dirty="0">
                <a:solidFill>
                  <a:srgbClr val="FFC000"/>
                </a:solidFill>
              </a:rPr>
              <a:t>nos pesos dos neurônios</a:t>
            </a:r>
            <a:r>
              <a:rPr lang="pt-BR" dirty="0"/>
              <a:t> de forma que estes classifiquem as entradas apresentadas.</a:t>
            </a:r>
            <a:endParaRPr lang="pt-BR" dirty="0" smtClean="0"/>
          </a:p>
          <a:p>
            <a:r>
              <a:rPr lang="pt-BR" dirty="0"/>
              <a:t>Dizemos que a rede neural "aprendeu" quando ela passa a reconhecer todas as entradas apresentadas durante a fase de treinamento.</a:t>
            </a:r>
          </a:p>
        </p:txBody>
      </p:sp>
    </p:spTree>
    <p:extLst>
      <p:ext uri="{BB962C8B-B14F-4D97-AF65-F5344CB8AC3E}">
        <p14:creationId xmlns:p14="http://schemas.microsoft.com/office/powerpoint/2010/main" val="278124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Auto - Organização</a:t>
            </a:r>
            <a:endParaRPr lang="pt-BR" dirty="0"/>
          </a:p>
        </p:txBody>
      </p:sp>
      <p:sp>
        <p:nvSpPr>
          <p:cNvPr id="3" name="Espaço Reservado para Conteúdo 2"/>
          <p:cNvSpPr>
            <a:spLocks noGrp="1"/>
          </p:cNvSpPr>
          <p:nvPr>
            <p:ph idx="1"/>
          </p:nvPr>
        </p:nvSpPr>
        <p:spPr/>
        <p:txBody>
          <a:bodyPr/>
          <a:lstStyle/>
          <a:p>
            <a:r>
              <a:rPr lang="pt-BR" dirty="0" smtClean="0"/>
              <a:t>Um </a:t>
            </a:r>
            <a:r>
              <a:rPr lang="pt-BR" dirty="0"/>
              <a:t>neurônio </a:t>
            </a:r>
            <a:r>
              <a:rPr lang="pt-BR" b="1" u="sng" dirty="0" smtClean="0">
                <a:solidFill>
                  <a:srgbClr val="FFC000"/>
                </a:solidFill>
              </a:rPr>
              <a:t>representa</a:t>
            </a:r>
            <a:r>
              <a:rPr lang="pt-BR" dirty="0" smtClean="0"/>
              <a:t> uma </a:t>
            </a:r>
            <a:r>
              <a:rPr lang="pt-BR" dirty="0"/>
              <a:t>determinada </a:t>
            </a:r>
            <a:r>
              <a:rPr lang="pt-BR" dirty="0" smtClean="0"/>
              <a:t>informação.</a:t>
            </a:r>
          </a:p>
          <a:p>
            <a:r>
              <a:rPr lang="pt-BR" dirty="0"/>
              <a:t>C</a:t>
            </a:r>
            <a:r>
              <a:rPr lang="pt-BR" dirty="0" smtClean="0"/>
              <a:t>apacidade </a:t>
            </a:r>
            <a:r>
              <a:rPr lang="pt-BR" dirty="0"/>
              <a:t>de </a:t>
            </a:r>
            <a:r>
              <a:rPr lang="pt-BR" b="1" u="sng" dirty="0">
                <a:solidFill>
                  <a:srgbClr val="FFC000"/>
                </a:solidFill>
              </a:rPr>
              <a:t>generalização</a:t>
            </a:r>
            <a:r>
              <a:rPr lang="pt-BR" dirty="0"/>
              <a:t> da rede neural artificial.</a:t>
            </a:r>
          </a:p>
        </p:txBody>
      </p:sp>
    </p:spTree>
    <p:extLst>
      <p:ext uri="{BB962C8B-B14F-4D97-AF65-F5344CB8AC3E}">
        <p14:creationId xmlns:p14="http://schemas.microsoft.com/office/powerpoint/2010/main" val="2405911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Tipos de redes neurais</a:t>
            </a:r>
            <a:endParaRPr lang="pt-BR" dirty="0"/>
          </a:p>
        </p:txBody>
      </p:sp>
      <p:sp>
        <p:nvSpPr>
          <p:cNvPr id="3" name="Espaço Reservado para Conteúdo 2"/>
          <p:cNvSpPr>
            <a:spLocks noGrp="1"/>
          </p:cNvSpPr>
          <p:nvPr>
            <p:ph idx="1"/>
          </p:nvPr>
        </p:nvSpPr>
        <p:spPr/>
        <p:txBody>
          <a:bodyPr>
            <a:normAutofit lnSpcReduction="10000"/>
          </a:bodyPr>
          <a:lstStyle/>
          <a:p>
            <a:r>
              <a:rPr lang="pt-BR" dirty="0" err="1" smtClean="0"/>
              <a:t>Perceptron</a:t>
            </a:r>
            <a:r>
              <a:rPr lang="pt-BR" dirty="0" smtClean="0"/>
              <a:t> com uma camada: </a:t>
            </a:r>
            <a:r>
              <a:rPr lang="pt-BR" i="1" dirty="0" err="1"/>
              <a:t>Perceptrons</a:t>
            </a:r>
            <a:r>
              <a:rPr lang="pt-BR" dirty="0"/>
              <a:t> podem ser treinados por um algoritmo de aprendizagem simples, chamado geralmente de regra-delta. Esse algoritmo calcula os erros entre a saída dos dados calculados e a saída desejada e utiliza isso para ajustar os pesos, assim executando um formulário da descida do gradiente</a:t>
            </a:r>
            <a:r>
              <a:rPr lang="pt-BR" dirty="0" smtClean="0"/>
              <a:t>.</a:t>
            </a:r>
          </a:p>
          <a:p>
            <a:r>
              <a:rPr lang="pt-BR" dirty="0" err="1" smtClean="0"/>
              <a:t>Perceptron</a:t>
            </a:r>
            <a:r>
              <a:rPr lang="pt-BR" dirty="0" smtClean="0"/>
              <a:t> multicamadas</a:t>
            </a:r>
            <a:r>
              <a:rPr lang="pt-BR" dirty="0"/>
              <a:t>: Esta classe de rede consiste de múltiplas camadas de unidades computacionais, geralmente interconectadas em uma forma de alimentação avante. Isso quer dizer que cada neurônio em uma camada tem conexões diretas a neurônios da próxima camada. Em muitas aplicações, as unidades dessas redes utilizam uma função </a:t>
            </a:r>
            <a:r>
              <a:rPr lang="pt-BR" dirty="0" err="1"/>
              <a:t>sigmóide</a:t>
            </a:r>
            <a:r>
              <a:rPr lang="pt-BR" dirty="0"/>
              <a:t> (em forma de S) como a função de ativação.</a:t>
            </a:r>
          </a:p>
        </p:txBody>
      </p:sp>
    </p:spTree>
    <p:extLst>
      <p:ext uri="{BB962C8B-B14F-4D97-AF65-F5344CB8AC3E}">
        <p14:creationId xmlns:p14="http://schemas.microsoft.com/office/powerpoint/2010/main" val="3129490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Tipos de redes neurais</a:t>
            </a:r>
            <a:endParaRPr lang="pt-BR" dirty="0"/>
          </a:p>
        </p:txBody>
      </p:sp>
      <p:sp>
        <p:nvSpPr>
          <p:cNvPr id="3" name="Espaço Reservado para Conteúdo 2"/>
          <p:cNvSpPr>
            <a:spLocks noGrp="1"/>
          </p:cNvSpPr>
          <p:nvPr>
            <p:ph idx="1"/>
          </p:nvPr>
        </p:nvSpPr>
        <p:spPr/>
        <p:txBody>
          <a:bodyPr>
            <a:normAutofit/>
          </a:bodyPr>
          <a:lstStyle/>
          <a:p>
            <a:r>
              <a:rPr lang="pt-BR" dirty="0" smtClean="0"/>
              <a:t>Redes </a:t>
            </a:r>
            <a:r>
              <a:rPr lang="pt-BR" dirty="0" err="1" smtClean="0"/>
              <a:t>ARTs</a:t>
            </a:r>
            <a:r>
              <a:rPr lang="pt-BR" dirty="0" smtClean="0"/>
              <a:t>(Teoria da ressonância adaptativa): </a:t>
            </a:r>
            <a:endParaRPr lang="pt-BR" dirty="0"/>
          </a:p>
          <a:p>
            <a:pPr lvl="1"/>
            <a:r>
              <a:rPr lang="pt-BR" dirty="0"/>
              <a:t>As redes neurais artificiais ART são redes que não precisam da exposição prévia de qualquer número de elementos do conjunto de dados para o seu treinamento. A principal característica dessa família de arquiteturas é a sua capacidade para formar agrupamentos (clusters), que nos permite identificar padrões </a:t>
            </a:r>
            <a:r>
              <a:rPr lang="pt-BR" dirty="0" smtClean="0"/>
              <a:t>desconhecidos. Existem </a:t>
            </a:r>
            <a:r>
              <a:rPr lang="pt-BR" dirty="0"/>
              <a:t>três modelos de redes </a:t>
            </a:r>
            <a:r>
              <a:rPr lang="pt-BR" dirty="0" err="1"/>
              <a:t>ARTs</a:t>
            </a:r>
            <a:r>
              <a:rPr lang="pt-BR" dirty="0" smtClean="0"/>
              <a:t>:</a:t>
            </a:r>
            <a:endParaRPr lang="pt-BR" dirty="0"/>
          </a:p>
          <a:p>
            <a:pPr lvl="1"/>
            <a:r>
              <a:rPr lang="pt-BR" dirty="0"/>
              <a:t>ART1: é capaz de aprender a categorizar padrões de entrada binários apresentados em ordem arbitrária</a:t>
            </a:r>
            <a:r>
              <a:rPr lang="pt-BR" dirty="0" smtClean="0"/>
              <a:t>.</a:t>
            </a:r>
            <a:endParaRPr lang="pt-BR" dirty="0"/>
          </a:p>
          <a:p>
            <a:pPr lvl="1"/>
            <a:r>
              <a:rPr lang="pt-BR" dirty="0"/>
              <a:t>ART2: pode aprender a categorizar padrões de entrada analógicos ou binários</a:t>
            </a:r>
            <a:r>
              <a:rPr lang="pt-BR" dirty="0" smtClean="0"/>
              <a:t>.</a:t>
            </a:r>
            <a:endParaRPr lang="pt-BR" dirty="0"/>
          </a:p>
          <a:p>
            <a:pPr lvl="1"/>
            <a:r>
              <a:rPr lang="pt-BR" dirty="0"/>
              <a:t>ART3 (ARTMAP): pode realizar uma busca paralela, ou teste de hipóteses, em códigos com reconhecimento distribuído.</a:t>
            </a:r>
            <a:endParaRPr lang="pt-BR" dirty="0" smtClean="0"/>
          </a:p>
        </p:txBody>
      </p:sp>
    </p:spTree>
    <p:extLst>
      <p:ext uri="{BB962C8B-B14F-4D97-AF65-F5344CB8AC3E}">
        <p14:creationId xmlns:p14="http://schemas.microsoft.com/office/powerpoint/2010/main" val="1940640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Tipos de Aprendizado de uma RNA</a:t>
            </a:r>
            <a:endParaRPr lang="pt-BR" dirty="0"/>
          </a:p>
        </p:txBody>
      </p:sp>
      <p:sp>
        <p:nvSpPr>
          <p:cNvPr id="3" name="Espaço Reservado para Conteúdo 2"/>
          <p:cNvSpPr>
            <a:spLocks noGrp="1"/>
          </p:cNvSpPr>
          <p:nvPr>
            <p:ph idx="1"/>
          </p:nvPr>
        </p:nvSpPr>
        <p:spPr/>
        <p:txBody>
          <a:bodyPr/>
          <a:lstStyle/>
          <a:p>
            <a:r>
              <a:rPr lang="pt-BR" dirty="0"/>
              <a:t>Aprendizado Supervisionado: é apresentado um conjunto de treino, consistindo de entradas e correspondentes saídas desejadas.</a:t>
            </a:r>
          </a:p>
          <a:p>
            <a:r>
              <a:rPr lang="pt-BR" dirty="0"/>
              <a:t>Aprendizado por Reforço: para cada entrada apresentada, é produzida uma indicação (reforço) sobre a adequação das saídas correspondentes produzidas pela rede.</a:t>
            </a:r>
          </a:p>
          <a:p>
            <a:r>
              <a:rPr lang="pt-BR" dirty="0"/>
              <a:t>Aprendizado Não-supervisionado: A rede atualiza seus pesos sem o uso de pares entrada-saídas desejadas e sem indicações sobre a adequação das saídas produzidas</a:t>
            </a:r>
            <a:r>
              <a:rPr lang="pt-BR" dirty="0" smtClean="0"/>
              <a:t>.</a:t>
            </a:r>
            <a:endParaRPr lang="pt-BR" dirty="0"/>
          </a:p>
        </p:txBody>
      </p:sp>
    </p:spTree>
    <p:extLst>
      <p:ext uri="{BB962C8B-B14F-4D97-AF65-F5344CB8AC3E}">
        <p14:creationId xmlns:p14="http://schemas.microsoft.com/office/powerpoint/2010/main" val="124653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 y="-1930"/>
            <a:ext cx="12188826" cy="6861860"/>
          </a:xfrm>
          <a:prstGeom prst="rect">
            <a:avLst/>
          </a:prstGeom>
        </p:spPr>
      </p:pic>
      <p:sp>
        <p:nvSpPr>
          <p:cNvPr id="3" name="Título 2"/>
          <p:cNvSpPr>
            <a:spLocks noGrp="1"/>
          </p:cNvSpPr>
          <p:nvPr>
            <p:ph type="ctrTitle"/>
          </p:nvPr>
        </p:nvSpPr>
        <p:spPr/>
        <p:txBody>
          <a:bodyPr rtlCol="0"/>
          <a:lstStyle/>
          <a:p>
            <a:pPr rtl="0"/>
            <a:r>
              <a:rPr lang="pt-BR" b="1" dirty="0" smtClean="0">
                <a:effectLst>
                  <a:outerShdw blurRad="38100" dist="38100" dir="2700000" algn="tl">
                    <a:srgbClr val="000000">
                      <a:alpha val="43137"/>
                    </a:srgbClr>
                  </a:outerShdw>
                </a:effectLst>
              </a:rPr>
              <a:t>Redes Neurais Artificiais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47859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err="1" smtClean="0"/>
              <a:t>Perceptron</a:t>
            </a:r>
            <a:endParaRPr lang="pt-BR" dirty="0"/>
          </a:p>
        </p:txBody>
      </p:sp>
      <p:sp>
        <p:nvSpPr>
          <p:cNvPr id="3" name="Espaço Reservado para Conteúdo 2"/>
          <p:cNvSpPr>
            <a:spLocks noGrp="1"/>
          </p:cNvSpPr>
          <p:nvPr>
            <p:ph idx="1"/>
          </p:nvPr>
        </p:nvSpPr>
        <p:spPr/>
        <p:txBody>
          <a:bodyPr>
            <a:normAutofit/>
          </a:bodyPr>
          <a:lstStyle/>
          <a:p>
            <a:r>
              <a:rPr lang="pt-BR" dirty="0"/>
              <a:t>O </a:t>
            </a:r>
            <a:r>
              <a:rPr lang="pt-BR" dirty="0" err="1"/>
              <a:t>perceptron</a:t>
            </a:r>
            <a:r>
              <a:rPr lang="pt-BR" dirty="0"/>
              <a:t> é um tipo de rede neural artificial inventada em 1957 no Cornell </a:t>
            </a:r>
            <a:r>
              <a:rPr lang="pt-BR" dirty="0" err="1"/>
              <a:t>Aeronautical</a:t>
            </a:r>
            <a:r>
              <a:rPr lang="pt-BR" dirty="0"/>
              <a:t> </a:t>
            </a:r>
            <a:r>
              <a:rPr lang="pt-BR" dirty="0" err="1"/>
              <a:t>Laboratory</a:t>
            </a:r>
            <a:r>
              <a:rPr lang="pt-BR" dirty="0"/>
              <a:t> por Frank </a:t>
            </a:r>
            <a:r>
              <a:rPr lang="pt-BR" dirty="0" err="1"/>
              <a:t>Rosenblatt</a:t>
            </a:r>
            <a:r>
              <a:rPr lang="pt-BR" dirty="0"/>
              <a:t>. Ele pode ser visto como o tipo mais simples de rede </a:t>
            </a:r>
            <a:r>
              <a:rPr lang="pt-BR" dirty="0" smtClean="0"/>
              <a:t>neural, </a:t>
            </a:r>
            <a:r>
              <a:rPr lang="pt-BR" dirty="0"/>
              <a:t>um classificador linear.</a:t>
            </a:r>
            <a:endParaRPr lang="pt-BR" dirty="0" smtClean="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1924" y="3284984"/>
            <a:ext cx="5270590" cy="2981344"/>
          </a:xfrm>
          <a:prstGeom prst="rect">
            <a:avLst/>
          </a:prstGeom>
        </p:spPr>
      </p:pic>
      <p:sp>
        <p:nvSpPr>
          <p:cNvPr id="6" name="CaixaDeTexto 5"/>
          <p:cNvSpPr txBox="1"/>
          <p:nvPr/>
        </p:nvSpPr>
        <p:spPr>
          <a:xfrm>
            <a:off x="7102524" y="3284984"/>
            <a:ext cx="4896544" cy="2677656"/>
          </a:xfrm>
          <a:prstGeom prst="rect">
            <a:avLst/>
          </a:prstGeom>
          <a:noFill/>
        </p:spPr>
        <p:txBody>
          <a:bodyPr wrap="square" rtlCol="0">
            <a:spAutoFit/>
          </a:bodyPr>
          <a:lstStyle/>
          <a:p>
            <a:pPr marL="285750" indent="-285750">
              <a:buFont typeface="Wingdings" pitchFamily="2" charset="2"/>
              <a:buChar char="Ø"/>
            </a:pPr>
            <a:r>
              <a:rPr lang="pt-BR" sz="2400" dirty="0"/>
              <a:t>Sinais de entrada: {x1, x2, …, </a:t>
            </a:r>
            <a:r>
              <a:rPr lang="pt-BR" sz="2400" dirty="0" err="1"/>
              <a:t>xn</a:t>
            </a:r>
            <a:r>
              <a:rPr lang="pt-BR" sz="2400" dirty="0"/>
              <a:t>} </a:t>
            </a:r>
          </a:p>
          <a:p>
            <a:pPr marL="285750" indent="-285750">
              <a:buFont typeface="Wingdings" pitchFamily="2" charset="2"/>
              <a:buChar char="Ø"/>
            </a:pPr>
            <a:r>
              <a:rPr lang="pt-BR" sz="2400" dirty="0" smtClean="0"/>
              <a:t>Pesos </a:t>
            </a:r>
            <a:r>
              <a:rPr lang="pt-BR" sz="2400" dirty="0"/>
              <a:t>sinápticos: {w1, w2, …, </a:t>
            </a:r>
            <a:r>
              <a:rPr lang="pt-BR" sz="2400" dirty="0" err="1" smtClean="0"/>
              <a:t>wn</a:t>
            </a:r>
            <a:r>
              <a:rPr lang="pt-BR" sz="2400" dirty="0" smtClean="0"/>
              <a:t>}</a:t>
            </a:r>
          </a:p>
          <a:p>
            <a:pPr marL="285750" indent="-285750">
              <a:buFont typeface="Wingdings" pitchFamily="2" charset="2"/>
              <a:buChar char="Ø"/>
            </a:pPr>
            <a:r>
              <a:rPr lang="pt-BR" sz="2400" dirty="0" smtClean="0"/>
              <a:t>Combinador </a:t>
            </a:r>
            <a:r>
              <a:rPr lang="pt-BR" sz="2400" dirty="0"/>
              <a:t>linear: {Ʃ} </a:t>
            </a:r>
            <a:endParaRPr lang="pt-BR" sz="2400" dirty="0" smtClean="0"/>
          </a:p>
          <a:p>
            <a:pPr marL="285750" indent="-285750">
              <a:buFont typeface="Wingdings" pitchFamily="2" charset="2"/>
              <a:buChar char="Ø"/>
            </a:pPr>
            <a:r>
              <a:rPr lang="pt-BR" sz="2400" dirty="0" smtClean="0"/>
              <a:t>Limiar </a:t>
            </a:r>
            <a:r>
              <a:rPr lang="pt-BR" sz="2400" dirty="0"/>
              <a:t>de ativação: {θ</a:t>
            </a:r>
            <a:r>
              <a:rPr lang="pt-BR" sz="2400" dirty="0" smtClean="0"/>
              <a:t>}(Bias) </a:t>
            </a:r>
            <a:endParaRPr lang="pt-BR" sz="2400" dirty="0"/>
          </a:p>
          <a:p>
            <a:pPr marL="285750" indent="-285750">
              <a:buFont typeface="Wingdings" pitchFamily="2" charset="2"/>
              <a:buChar char="Ø"/>
            </a:pPr>
            <a:r>
              <a:rPr lang="pt-BR" sz="2400" dirty="0" smtClean="0"/>
              <a:t>Potencial </a:t>
            </a:r>
            <a:r>
              <a:rPr lang="pt-BR" sz="2400" dirty="0"/>
              <a:t>de ativação: {u} </a:t>
            </a:r>
          </a:p>
          <a:p>
            <a:pPr marL="285750" indent="-285750">
              <a:buFont typeface="Wingdings" pitchFamily="2" charset="2"/>
              <a:buChar char="Ø"/>
            </a:pPr>
            <a:r>
              <a:rPr lang="pt-BR" sz="2400" dirty="0" smtClean="0"/>
              <a:t>Função </a:t>
            </a:r>
            <a:r>
              <a:rPr lang="pt-BR" sz="2400" dirty="0"/>
              <a:t>de ativação: {g</a:t>
            </a:r>
            <a:r>
              <a:rPr lang="pt-BR" sz="2400" dirty="0" smtClean="0"/>
              <a:t>}</a:t>
            </a:r>
          </a:p>
          <a:p>
            <a:pPr marL="285750" indent="-285750">
              <a:buFont typeface="Wingdings" pitchFamily="2" charset="2"/>
              <a:buChar char="Ø"/>
            </a:pPr>
            <a:r>
              <a:rPr lang="pt-BR" sz="2400" dirty="0" smtClean="0"/>
              <a:t> </a:t>
            </a:r>
            <a:r>
              <a:rPr lang="pt-BR" sz="2400" dirty="0"/>
              <a:t>Sinal de saída: {y}</a:t>
            </a:r>
          </a:p>
        </p:txBody>
      </p:sp>
    </p:spTree>
    <p:extLst>
      <p:ext uri="{BB962C8B-B14F-4D97-AF65-F5344CB8AC3E}">
        <p14:creationId xmlns:p14="http://schemas.microsoft.com/office/powerpoint/2010/main" val="2487467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err="1"/>
              <a:t>Perceptron</a:t>
            </a:r>
            <a:endParaRPr lang="pt-BR" dirty="0"/>
          </a:p>
        </p:txBody>
      </p:sp>
      <p:sp>
        <p:nvSpPr>
          <p:cNvPr id="3" name="Espaço Reservado para Conteúdo 2"/>
          <p:cNvSpPr>
            <a:spLocks noGrp="1"/>
          </p:cNvSpPr>
          <p:nvPr>
            <p:ph idx="1"/>
          </p:nvPr>
        </p:nvSpPr>
        <p:spPr/>
        <p:txBody>
          <a:bodyPr>
            <a:normAutofit/>
          </a:bodyPr>
          <a:lstStyle/>
          <a:p>
            <a:r>
              <a:rPr lang="pt-BR" sz="2000" dirty="0" smtClean="0"/>
              <a:t>Degrau ou Bipolar; Classe A ou B</a:t>
            </a:r>
          </a:p>
          <a:p>
            <a:r>
              <a:rPr lang="pt-BR" sz="2000" dirty="0"/>
              <a:t>T</a:t>
            </a:r>
            <a:r>
              <a:rPr lang="pt-BR" sz="2000" dirty="0" smtClean="0"/>
              <a:t>eoria </a:t>
            </a:r>
            <a:r>
              <a:rPr lang="pt-BR" sz="2000" dirty="0" err="1" smtClean="0"/>
              <a:t>hebbiana</a:t>
            </a:r>
            <a:r>
              <a:rPr lang="pt-BR" sz="2000" dirty="0" smtClean="0"/>
              <a:t>: </a:t>
            </a:r>
            <a:r>
              <a:rPr lang="pt-BR" sz="2000" dirty="0"/>
              <a:t>descreve um mecanismo básico da plasticidade sináptica no qual um aumento na eficiência sináptica surge da estimulação repetida e persistente da célula pós-sinápticas. Introduzida por Donald </a:t>
            </a:r>
            <a:r>
              <a:rPr lang="pt-BR" sz="2000" dirty="0" err="1"/>
              <a:t>Hebb</a:t>
            </a:r>
            <a:r>
              <a:rPr lang="pt-BR" sz="2000" dirty="0"/>
              <a:t> em 1949, é também chamada de regra de </a:t>
            </a:r>
            <a:r>
              <a:rPr lang="pt-BR" sz="2000" dirty="0" err="1"/>
              <a:t>Hebb</a:t>
            </a:r>
            <a:r>
              <a:rPr lang="pt-BR" sz="2000" dirty="0"/>
              <a:t>, postulado de </a:t>
            </a:r>
            <a:r>
              <a:rPr lang="pt-BR" sz="2000" dirty="0" err="1" smtClean="0"/>
              <a:t>Hebb</a:t>
            </a:r>
            <a:r>
              <a:rPr lang="pt-BR" sz="2000" dirty="0" smtClean="0"/>
              <a:t>.</a:t>
            </a:r>
            <a:endParaRPr lang="pt-BR" sz="2000"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8388" y="3284984"/>
            <a:ext cx="4834900" cy="3444038"/>
          </a:xfrm>
          <a:prstGeom prst="rect">
            <a:avLst/>
          </a:prstGeom>
        </p:spPr>
      </p:pic>
    </p:spTree>
    <p:extLst>
      <p:ext uri="{BB962C8B-B14F-4D97-AF65-F5344CB8AC3E}">
        <p14:creationId xmlns:p14="http://schemas.microsoft.com/office/powerpoint/2010/main" val="394444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err="1" smtClean="0"/>
              <a:t>Perceptron</a:t>
            </a:r>
            <a:r>
              <a:rPr lang="pt-BR" dirty="0" smtClean="0"/>
              <a:t>: Processo de treinamento</a:t>
            </a:r>
            <a:endParaRPr lang="pt-BR" dirty="0"/>
          </a:p>
        </p:txBody>
      </p:sp>
      <p:sp>
        <p:nvSpPr>
          <p:cNvPr id="3" name="Espaço Reservado para Conteúdo 2"/>
          <p:cNvSpPr>
            <a:spLocks noGrp="1"/>
          </p:cNvSpPr>
          <p:nvPr>
            <p:ph idx="1"/>
          </p:nvPr>
        </p:nvSpPr>
        <p:spPr>
          <a:xfrm>
            <a:off x="1522413" y="1904999"/>
            <a:ext cx="9134391" cy="4692353"/>
          </a:xfrm>
        </p:spPr>
        <p:txBody>
          <a:bodyPr>
            <a:normAutofit fontScale="92500" lnSpcReduction="20000"/>
          </a:bodyPr>
          <a:lstStyle/>
          <a:p>
            <a:r>
              <a:rPr lang="pt-BR" dirty="0" smtClean="0"/>
              <a:t>Algoritmo </a:t>
            </a:r>
            <a:r>
              <a:rPr lang="pt-BR" dirty="0"/>
              <a:t>da fase de treinamento</a:t>
            </a:r>
            <a:r>
              <a:rPr lang="pt-BR" dirty="0" smtClean="0"/>
              <a:t>:</a:t>
            </a:r>
          </a:p>
          <a:p>
            <a:pPr lvl="1">
              <a:buFont typeface="Wingdings" pitchFamily="2" charset="2"/>
              <a:buChar char="§"/>
            </a:pPr>
            <a:r>
              <a:rPr lang="pt-BR" dirty="0"/>
              <a:t>Obter o conjunto de amostras de treinamento {x(k)}</a:t>
            </a:r>
          </a:p>
          <a:p>
            <a:pPr lvl="1">
              <a:buFont typeface="Wingdings" pitchFamily="2" charset="2"/>
              <a:buChar char="§"/>
            </a:pPr>
            <a:r>
              <a:rPr lang="pt-BR" dirty="0"/>
              <a:t>Associar o valor desejado {d(k)} para cada amostra obtida</a:t>
            </a:r>
          </a:p>
          <a:p>
            <a:pPr lvl="1">
              <a:buFont typeface="Wingdings" pitchFamily="2" charset="2"/>
              <a:buChar char="§"/>
            </a:pPr>
            <a:r>
              <a:rPr lang="pt-BR" dirty="0"/>
              <a:t>Iniciar o vetor de pesos {w} com valores aleatórios pequenos</a:t>
            </a:r>
          </a:p>
          <a:p>
            <a:pPr lvl="1">
              <a:buFont typeface="Wingdings" pitchFamily="2" charset="2"/>
              <a:buChar char="§"/>
            </a:pPr>
            <a:r>
              <a:rPr lang="pt-BR" dirty="0"/>
              <a:t>Especificar a taxa de aprendizagem {η}</a:t>
            </a:r>
          </a:p>
          <a:p>
            <a:pPr lvl="1">
              <a:buFont typeface="Wingdings" pitchFamily="2" charset="2"/>
              <a:buChar char="§"/>
            </a:pPr>
            <a:r>
              <a:rPr lang="pt-BR" dirty="0"/>
              <a:t>Iniciar o contador de número de épocas (época = 0)</a:t>
            </a:r>
          </a:p>
          <a:p>
            <a:pPr lvl="1">
              <a:buFont typeface="Wingdings" pitchFamily="2" charset="2"/>
              <a:buChar char="§"/>
            </a:pPr>
            <a:r>
              <a:rPr lang="pt-BR" dirty="0"/>
              <a:t>Repetir as seguintes instruções até que o erro de saída inexista:</a:t>
            </a:r>
          </a:p>
          <a:p>
            <a:pPr lvl="2">
              <a:buFont typeface="Wingdings" pitchFamily="2" charset="2"/>
              <a:buChar char="v"/>
            </a:pPr>
            <a:r>
              <a:rPr lang="pt-BR" dirty="0" smtClean="0"/>
              <a:t>Inicializa </a:t>
            </a:r>
            <a:r>
              <a:rPr lang="pt-BR" dirty="0"/>
              <a:t>erro (erro = “inexiste”)</a:t>
            </a:r>
          </a:p>
          <a:p>
            <a:pPr lvl="2">
              <a:buFont typeface="Wingdings" pitchFamily="2" charset="2"/>
              <a:buChar char="v"/>
            </a:pPr>
            <a:r>
              <a:rPr lang="pt-BR" dirty="0" smtClean="0"/>
              <a:t>Fazer </a:t>
            </a:r>
            <a:r>
              <a:rPr lang="pt-BR" dirty="0"/>
              <a:t>o seguinte loop para todas as amostras de treinamento {x(k), d(k)}:</a:t>
            </a:r>
          </a:p>
          <a:p>
            <a:pPr lvl="3">
              <a:buFont typeface="Wingdings" pitchFamily="2" charset="2"/>
              <a:buChar char="Ø"/>
            </a:pPr>
            <a:r>
              <a:rPr lang="pt-BR" dirty="0" smtClean="0"/>
              <a:t>u </a:t>
            </a:r>
            <a:r>
              <a:rPr lang="pt-BR" dirty="0"/>
              <a:t>= </a:t>
            </a:r>
            <a:r>
              <a:rPr lang="pt-BR" dirty="0" err="1" smtClean="0"/>
              <a:t>w^T</a:t>
            </a:r>
            <a:r>
              <a:rPr lang="pt-BR" dirty="0" smtClean="0"/>
              <a:t>*x(k</a:t>
            </a:r>
            <a:r>
              <a:rPr lang="pt-BR" dirty="0"/>
              <a:t>)</a:t>
            </a:r>
          </a:p>
          <a:p>
            <a:pPr lvl="3">
              <a:buFont typeface="Wingdings" pitchFamily="2" charset="2"/>
              <a:buChar char="Ø"/>
            </a:pPr>
            <a:r>
              <a:rPr lang="pt-BR" dirty="0" smtClean="0"/>
              <a:t>y </a:t>
            </a:r>
            <a:r>
              <a:rPr lang="pt-BR" dirty="0"/>
              <a:t>= g(u)</a:t>
            </a:r>
          </a:p>
          <a:p>
            <a:pPr lvl="3">
              <a:buFont typeface="Wingdings" pitchFamily="2" charset="2"/>
              <a:buChar char="Ø"/>
            </a:pPr>
            <a:r>
              <a:rPr lang="pt-BR" dirty="0" smtClean="0"/>
              <a:t>Se </a:t>
            </a:r>
            <a:r>
              <a:rPr lang="pt-BR" dirty="0"/>
              <a:t>o erro existir (y diferente de d(k)):</a:t>
            </a:r>
          </a:p>
          <a:p>
            <a:pPr lvl="4">
              <a:buFont typeface="Wingdings" pitchFamily="2" charset="2"/>
              <a:buChar char="ü"/>
            </a:pPr>
            <a:r>
              <a:rPr lang="pt-BR" dirty="0" smtClean="0"/>
              <a:t>w </a:t>
            </a:r>
            <a:r>
              <a:rPr lang="pt-BR" dirty="0"/>
              <a:t>= w + </a:t>
            </a:r>
            <a:r>
              <a:rPr lang="pt-BR" dirty="0" smtClean="0"/>
              <a:t>η*x(k)*(</a:t>
            </a:r>
            <a:r>
              <a:rPr lang="pt-BR" dirty="0"/>
              <a:t>d(k)-y)</a:t>
            </a:r>
          </a:p>
          <a:p>
            <a:pPr lvl="4">
              <a:buFont typeface="Wingdings" pitchFamily="2" charset="2"/>
              <a:buChar char="ü"/>
            </a:pPr>
            <a:r>
              <a:rPr lang="pt-BR" dirty="0" smtClean="0"/>
              <a:t>Atualiza </a:t>
            </a:r>
            <a:r>
              <a:rPr lang="pt-BR" dirty="0"/>
              <a:t>condição de erro (erro = “existe”)</a:t>
            </a:r>
          </a:p>
          <a:p>
            <a:pPr lvl="2">
              <a:buFont typeface="Wingdings" pitchFamily="2" charset="2"/>
              <a:buChar char="v"/>
            </a:pPr>
            <a:r>
              <a:rPr lang="pt-BR" dirty="0" smtClean="0"/>
              <a:t>Atualiza </a:t>
            </a:r>
            <a:r>
              <a:rPr lang="pt-BR" dirty="0"/>
              <a:t>contador de épocas (época = época + 1)</a:t>
            </a:r>
          </a:p>
        </p:txBody>
      </p:sp>
    </p:spTree>
    <p:extLst>
      <p:ext uri="{BB962C8B-B14F-4D97-AF65-F5344CB8AC3E}">
        <p14:creationId xmlns:p14="http://schemas.microsoft.com/office/powerpoint/2010/main" val="2129919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err="1"/>
              <a:t>Perceptron</a:t>
            </a:r>
            <a:r>
              <a:rPr lang="pt-BR" dirty="0"/>
              <a:t>: Processo de treinamento</a:t>
            </a:r>
          </a:p>
        </p:txBody>
      </p:sp>
      <p:sp>
        <p:nvSpPr>
          <p:cNvPr id="3" name="Espaço Reservado para Conteúdo 2"/>
          <p:cNvSpPr>
            <a:spLocks noGrp="1"/>
          </p:cNvSpPr>
          <p:nvPr>
            <p:ph idx="1"/>
          </p:nvPr>
        </p:nvSpPr>
        <p:spPr/>
        <p:txBody>
          <a:bodyPr/>
          <a:lstStyle/>
          <a:p>
            <a:r>
              <a:rPr lang="pt-BR" dirty="0" smtClean="0"/>
              <a:t>Quando ocorre um erro:</a:t>
            </a:r>
            <a:endParaRPr lang="pt-BR"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7948" y="2420888"/>
            <a:ext cx="6428679" cy="1632087"/>
          </a:xfrm>
          <a:prstGeom prst="rect">
            <a:avLst/>
          </a:prstGeom>
        </p:spPr>
      </p:pic>
      <p:sp>
        <p:nvSpPr>
          <p:cNvPr id="5" name="CaixaDeTexto 4"/>
          <p:cNvSpPr txBox="1"/>
          <p:nvPr/>
        </p:nvSpPr>
        <p:spPr>
          <a:xfrm>
            <a:off x="1917948" y="4365104"/>
            <a:ext cx="7704856" cy="1938992"/>
          </a:xfrm>
          <a:prstGeom prst="rect">
            <a:avLst/>
          </a:prstGeom>
          <a:noFill/>
        </p:spPr>
        <p:txBody>
          <a:bodyPr wrap="square" rtlCol="0">
            <a:spAutoFit/>
          </a:bodyPr>
          <a:lstStyle/>
          <a:p>
            <a:pPr marL="285750" indent="-285750">
              <a:buFont typeface="Wingdings" pitchFamily="2" charset="2"/>
              <a:buChar char="Ø"/>
            </a:pPr>
            <a:r>
              <a:rPr lang="pt-BR" sz="2000" dirty="0" err="1"/>
              <a:t>wj</a:t>
            </a:r>
            <a:r>
              <a:rPr lang="pt-BR" sz="2000" dirty="0"/>
              <a:t> são os pesos sinápticos. </a:t>
            </a:r>
          </a:p>
          <a:p>
            <a:pPr marL="285750" indent="-285750">
              <a:buFont typeface="Wingdings" pitchFamily="2" charset="2"/>
              <a:buChar char="Ø"/>
            </a:pPr>
            <a:r>
              <a:rPr lang="pt-BR" sz="2000" dirty="0" smtClean="0"/>
              <a:t>θ </a:t>
            </a:r>
            <a:r>
              <a:rPr lang="pt-BR" sz="2000" dirty="0"/>
              <a:t>é limiar do neurônio. </a:t>
            </a:r>
          </a:p>
          <a:p>
            <a:pPr marL="285750" indent="-285750">
              <a:buFont typeface="Wingdings" pitchFamily="2" charset="2"/>
              <a:buChar char="Ø"/>
            </a:pPr>
            <a:r>
              <a:rPr lang="pt-BR" sz="2000" dirty="0" smtClean="0"/>
              <a:t>x(k</a:t>
            </a:r>
            <a:r>
              <a:rPr lang="pt-BR" sz="2000" dirty="0"/>
              <a:t>) é o vetor contendo a k-</a:t>
            </a:r>
            <a:r>
              <a:rPr lang="pt-BR" sz="2000" dirty="0" err="1"/>
              <a:t>ésima</a:t>
            </a:r>
            <a:r>
              <a:rPr lang="pt-BR" sz="2000" dirty="0"/>
              <a:t> amostra de treinamento. </a:t>
            </a:r>
          </a:p>
          <a:p>
            <a:pPr marL="285750" indent="-285750">
              <a:buFont typeface="Wingdings" pitchFamily="2" charset="2"/>
              <a:buChar char="Ø"/>
            </a:pPr>
            <a:r>
              <a:rPr lang="pt-BR" sz="2000" dirty="0" smtClean="0"/>
              <a:t>d(k</a:t>
            </a:r>
            <a:r>
              <a:rPr lang="pt-BR" sz="2000" dirty="0"/>
              <a:t>) é a saída desejada para a k-</a:t>
            </a:r>
            <a:r>
              <a:rPr lang="pt-BR" sz="2000" dirty="0" err="1"/>
              <a:t>ésima</a:t>
            </a:r>
            <a:r>
              <a:rPr lang="pt-BR" sz="2000" dirty="0"/>
              <a:t> amostra de treinamento. </a:t>
            </a:r>
          </a:p>
          <a:p>
            <a:pPr marL="285750" indent="-285750">
              <a:buFont typeface="Wingdings" pitchFamily="2" charset="2"/>
              <a:buChar char="Ø"/>
            </a:pPr>
            <a:r>
              <a:rPr lang="pt-BR" sz="2000" dirty="0" smtClean="0"/>
              <a:t>y </a:t>
            </a:r>
            <a:r>
              <a:rPr lang="pt-BR" sz="2000" dirty="0"/>
              <a:t>é a saída do </a:t>
            </a:r>
            <a:r>
              <a:rPr lang="pt-BR" sz="2000" dirty="0" err="1"/>
              <a:t>Perceptron</a:t>
            </a:r>
            <a:r>
              <a:rPr lang="pt-BR" sz="2000" dirty="0"/>
              <a:t>. </a:t>
            </a:r>
          </a:p>
          <a:p>
            <a:pPr marL="285750" indent="-285750">
              <a:buFont typeface="Wingdings" pitchFamily="2" charset="2"/>
              <a:buChar char="Ø"/>
            </a:pPr>
            <a:r>
              <a:rPr lang="pt-BR" sz="2000" dirty="0" smtClean="0"/>
              <a:t>η </a:t>
            </a:r>
            <a:r>
              <a:rPr lang="pt-BR" sz="2000" dirty="0"/>
              <a:t>é a taxa de aprendizagem da rede.</a:t>
            </a:r>
          </a:p>
        </p:txBody>
      </p:sp>
    </p:spTree>
    <p:extLst>
      <p:ext uri="{BB962C8B-B14F-4D97-AF65-F5344CB8AC3E}">
        <p14:creationId xmlns:p14="http://schemas.microsoft.com/office/powerpoint/2010/main" val="1404554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err="1"/>
              <a:t>Perceptron</a:t>
            </a:r>
            <a:r>
              <a:rPr lang="pt-BR" dirty="0"/>
              <a:t>: Processo de treinamento</a:t>
            </a:r>
          </a:p>
        </p:txBody>
      </p:sp>
      <p:sp>
        <p:nvSpPr>
          <p:cNvPr id="3" name="Espaço Reservado para Conteúdo 2"/>
          <p:cNvSpPr>
            <a:spLocks noGrp="1"/>
          </p:cNvSpPr>
          <p:nvPr>
            <p:ph idx="1"/>
          </p:nvPr>
        </p:nvSpPr>
        <p:spPr>
          <a:xfrm>
            <a:off x="1522413" y="1904999"/>
            <a:ext cx="9134391" cy="4692353"/>
          </a:xfrm>
        </p:spPr>
        <p:txBody>
          <a:bodyPr>
            <a:normAutofit/>
          </a:bodyPr>
          <a:lstStyle/>
          <a:p>
            <a:r>
              <a:rPr lang="pt-BR" dirty="0" smtClean="0"/>
              <a:t>Algoritmo </a:t>
            </a:r>
            <a:r>
              <a:rPr lang="pt-BR" dirty="0"/>
              <a:t>de </a:t>
            </a:r>
            <a:r>
              <a:rPr lang="pt-BR" dirty="0" smtClean="0"/>
              <a:t>operação </a:t>
            </a:r>
            <a:r>
              <a:rPr lang="pt-BR" dirty="0"/>
              <a:t>para gerar novos valores</a:t>
            </a:r>
            <a:r>
              <a:rPr lang="pt-BR" dirty="0" smtClean="0"/>
              <a:t>:</a:t>
            </a:r>
          </a:p>
          <a:p>
            <a:pPr lvl="1">
              <a:buFont typeface="Wingdings" pitchFamily="2" charset="2"/>
              <a:buChar char="§"/>
            </a:pPr>
            <a:r>
              <a:rPr lang="pt-BR" sz="2400" dirty="0"/>
              <a:t>Obter o conjunto de amostras a serem classificadas</a:t>
            </a:r>
          </a:p>
          <a:p>
            <a:pPr lvl="1">
              <a:buFont typeface="Wingdings" pitchFamily="2" charset="2"/>
              <a:buChar char="§"/>
            </a:pPr>
            <a:r>
              <a:rPr lang="pt-BR" sz="2400" dirty="0"/>
              <a:t>Carregar o vetor de pesos {w} ajustado no treinamento</a:t>
            </a:r>
          </a:p>
          <a:p>
            <a:pPr lvl="1">
              <a:buFont typeface="Wingdings" pitchFamily="2" charset="2"/>
              <a:buChar char="§"/>
            </a:pPr>
            <a:r>
              <a:rPr lang="pt-BR" sz="2400" dirty="0"/>
              <a:t>Para cada amostra {x}:</a:t>
            </a:r>
          </a:p>
          <a:p>
            <a:pPr lvl="2">
              <a:buFont typeface="Wingdings" pitchFamily="2" charset="2"/>
              <a:buChar char="v"/>
            </a:pPr>
            <a:r>
              <a:rPr lang="pt-BR" sz="2400" dirty="0" smtClean="0"/>
              <a:t>u </a:t>
            </a:r>
            <a:r>
              <a:rPr lang="pt-BR" sz="2400" dirty="0"/>
              <a:t>= </a:t>
            </a:r>
            <a:r>
              <a:rPr lang="pt-BR" sz="2400" dirty="0" err="1" smtClean="0"/>
              <a:t>w^T</a:t>
            </a:r>
            <a:r>
              <a:rPr lang="pt-BR" sz="2400" dirty="0" smtClean="0"/>
              <a:t>*x</a:t>
            </a:r>
            <a:endParaRPr lang="pt-BR" sz="2400" dirty="0"/>
          </a:p>
          <a:p>
            <a:pPr lvl="2">
              <a:buFont typeface="Wingdings" pitchFamily="2" charset="2"/>
              <a:buChar char="v"/>
            </a:pPr>
            <a:r>
              <a:rPr lang="pt-BR" sz="2400" dirty="0" smtClean="0"/>
              <a:t>y </a:t>
            </a:r>
            <a:r>
              <a:rPr lang="pt-BR" sz="2400" dirty="0"/>
              <a:t>= g(u)</a:t>
            </a:r>
          </a:p>
          <a:p>
            <a:pPr lvl="2">
              <a:buFont typeface="Wingdings" pitchFamily="2" charset="2"/>
              <a:buChar char="v"/>
            </a:pPr>
            <a:r>
              <a:rPr lang="pt-BR" sz="2400" dirty="0" smtClean="0"/>
              <a:t>Verificar </a:t>
            </a:r>
            <a:r>
              <a:rPr lang="pt-BR" sz="2400" dirty="0"/>
              <a:t>saída</a:t>
            </a:r>
          </a:p>
          <a:p>
            <a:pPr lvl="3">
              <a:buFont typeface="Wingdings" pitchFamily="2" charset="2"/>
              <a:buChar char="Ø"/>
            </a:pPr>
            <a:r>
              <a:rPr lang="pt-BR" sz="2400" dirty="0" smtClean="0"/>
              <a:t>Se </a:t>
            </a:r>
            <a:r>
              <a:rPr lang="pt-BR" sz="2400" dirty="0"/>
              <a:t>y = -1, amostra {x} pertence à {classe A}</a:t>
            </a:r>
          </a:p>
          <a:p>
            <a:pPr lvl="3">
              <a:buFont typeface="Wingdings" pitchFamily="2" charset="2"/>
              <a:buChar char="Ø"/>
            </a:pPr>
            <a:r>
              <a:rPr lang="pt-BR" sz="2400" dirty="0" smtClean="0"/>
              <a:t>Se </a:t>
            </a:r>
            <a:r>
              <a:rPr lang="pt-BR" sz="2400" dirty="0"/>
              <a:t>y = 1, amostra {x} pertence à {classe B}</a:t>
            </a:r>
          </a:p>
        </p:txBody>
      </p:sp>
    </p:spTree>
    <p:extLst>
      <p:ext uri="{BB962C8B-B14F-4D97-AF65-F5344CB8AC3E}">
        <p14:creationId xmlns:p14="http://schemas.microsoft.com/office/powerpoint/2010/main" val="2943963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err="1"/>
              <a:t>Perceptron</a:t>
            </a:r>
            <a:r>
              <a:rPr lang="pt-BR" dirty="0"/>
              <a:t>: Processo de treinamento</a:t>
            </a:r>
          </a:p>
        </p:txBody>
      </p:sp>
      <p:sp>
        <p:nvSpPr>
          <p:cNvPr id="3" name="Espaço Reservado para Conteúdo 2"/>
          <p:cNvSpPr>
            <a:spLocks noGrp="1"/>
          </p:cNvSpPr>
          <p:nvPr>
            <p:ph idx="1"/>
          </p:nvPr>
        </p:nvSpPr>
        <p:spPr>
          <a:xfrm>
            <a:off x="1522413" y="1904999"/>
            <a:ext cx="9134391" cy="4692353"/>
          </a:xfrm>
        </p:spPr>
        <p:txBody>
          <a:bodyPr>
            <a:normAutofit/>
          </a:bodyPr>
          <a:lstStyle/>
          <a:p>
            <a:r>
              <a:rPr lang="pt-BR" sz="2400" dirty="0" smtClean="0"/>
              <a:t>Fronteira de separação: </a:t>
            </a:r>
            <a:endParaRPr lang="pt-BR" sz="2400"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9916" y="2508811"/>
            <a:ext cx="4025440" cy="4114612"/>
          </a:xfrm>
          <a:prstGeom prst="rect">
            <a:avLst/>
          </a:prstGeom>
        </p:spPr>
      </p:pic>
      <p:pic>
        <p:nvPicPr>
          <p:cNvPr id="5" name="Imagem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8388" y="2679763"/>
            <a:ext cx="4945929" cy="3772708"/>
          </a:xfrm>
          <a:prstGeom prst="rect">
            <a:avLst/>
          </a:prstGeom>
        </p:spPr>
      </p:pic>
    </p:spTree>
    <p:extLst>
      <p:ext uri="{BB962C8B-B14F-4D97-AF65-F5344CB8AC3E}">
        <p14:creationId xmlns:p14="http://schemas.microsoft.com/office/powerpoint/2010/main" val="824331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err="1" smtClean="0"/>
              <a:t>Perceptron</a:t>
            </a:r>
            <a:r>
              <a:rPr lang="pt-BR" dirty="0" smtClean="0"/>
              <a:t>: Algoritmo(Código)</a:t>
            </a:r>
            <a:endParaRPr lang="pt-BR" dirty="0"/>
          </a:p>
        </p:txBody>
      </p:sp>
      <p:sp>
        <p:nvSpPr>
          <p:cNvPr id="3" name="Espaço Reservado para Conteúdo 2"/>
          <p:cNvSpPr>
            <a:spLocks noGrp="1"/>
          </p:cNvSpPr>
          <p:nvPr>
            <p:ph idx="1"/>
          </p:nvPr>
        </p:nvSpPr>
        <p:spPr/>
        <p:txBody>
          <a:bodyPr/>
          <a:lstStyle/>
          <a:p>
            <a:r>
              <a:rPr lang="pt-BR" dirty="0" smtClean="0"/>
              <a:t>Perceptron.py</a:t>
            </a:r>
            <a:endParaRPr lang="pt-BR"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4012" y="2348880"/>
            <a:ext cx="6277744" cy="4385016"/>
          </a:xfrm>
          <a:prstGeom prst="rect">
            <a:avLst/>
          </a:prstGeom>
        </p:spPr>
      </p:pic>
    </p:spTree>
    <p:extLst>
      <p:ext uri="{BB962C8B-B14F-4D97-AF65-F5344CB8AC3E}">
        <p14:creationId xmlns:p14="http://schemas.microsoft.com/office/powerpoint/2010/main" val="455410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CTRNN(</a:t>
            </a:r>
            <a:r>
              <a:rPr lang="pt-BR" dirty="0"/>
              <a:t>redes neurais recorrentes de tempo contínuo</a:t>
            </a:r>
            <a:r>
              <a:rPr lang="pt-BR" dirty="0" smtClean="0"/>
              <a:t>)</a:t>
            </a:r>
            <a:endParaRPr lang="pt-BR" dirty="0"/>
          </a:p>
        </p:txBody>
      </p:sp>
      <p:sp>
        <p:nvSpPr>
          <p:cNvPr id="3" name="Espaço Reservado para Conteúdo 2"/>
          <p:cNvSpPr>
            <a:spLocks noGrp="1"/>
          </p:cNvSpPr>
          <p:nvPr>
            <p:ph idx="1"/>
          </p:nvPr>
        </p:nvSpPr>
        <p:spPr/>
        <p:txBody>
          <a:bodyPr/>
          <a:lstStyle/>
          <a:p>
            <a:r>
              <a:rPr lang="pt-BR" dirty="0" smtClean="0"/>
              <a:t>São </a:t>
            </a:r>
            <a:r>
              <a:rPr lang="pt-BR" dirty="0"/>
              <a:t>usadas em conjunto com algoritmos genéticos para produzir controladores robóticos. O genoma é então constituído dos parâmetros de rede e a aptidão de uma rede é a adequação do comportamento exibido pelo robô controlado (ou </a:t>
            </a:r>
            <a:r>
              <a:rPr lang="pt-BR" dirty="0" err="1"/>
              <a:t>freqüentemente</a:t>
            </a:r>
            <a:r>
              <a:rPr lang="pt-BR" dirty="0"/>
              <a:t> por uma simulação desse comportamento).</a:t>
            </a:r>
          </a:p>
        </p:txBody>
      </p:sp>
    </p:spTree>
    <p:extLst>
      <p:ext uri="{BB962C8B-B14F-4D97-AF65-F5344CB8AC3E}">
        <p14:creationId xmlns:p14="http://schemas.microsoft.com/office/powerpoint/2010/main" val="1824090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3852" y="116632"/>
            <a:ext cx="8692399" cy="2819400"/>
          </a:xfrm>
        </p:spPr>
        <p:txBody>
          <a:bodyPr rtlCol="0"/>
          <a:lstStyle/>
          <a:p>
            <a:pPr rtl="0"/>
            <a:r>
              <a:rPr lang="pt-BR" dirty="0" smtClean="0"/>
              <a:t>Tarefas </a:t>
            </a:r>
            <a:r>
              <a:rPr lang="pt-BR" dirty="0" err="1" smtClean="0"/>
              <a:t>RNAs</a:t>
            </a:r>
            <a:endParaRPr lang="pt-BR" dirty="0"/>
          </a:p>
        </p:txBody>
      </p:sp>
      <p:sp>
        <p:nvSpPr>
          <p:cNvPr id="3" name="Espaço Reservado para Texto 2"/>
          <p:cNvSpPr>
            <a:spLocks noGrp="1"/>
          </p:cNvSpPr>
          <p:nvPr>
            <p:ph type="body" idx="1"/>
          </p:nvPr>
        </p:nvSpPr>
        <p:spPr>
          <a:xfrm>
            <a:off x="1065213" y="3068960"/>
            <a:ext cx="8687333" cy="2950841"/>
          </a:xfrm>
        </p:spPr>
        <p:txBody>
          <a:bodyPr rtlCol="0"/>
          <a:lstStyle/>
          <a:p>
            <a:pPr marL="342900" indent="-342900">
              <a:buFont typeface="Wingdings" pitchFamily="2" charset="2"/>
              <a:buChar char="ü"/>
            </a:pPr>
            <a:r>
              <a:rPr lang="pt-BR" dirty="0"/>
              <a:t>aproximação de funções;</a:t>
            </a:r>
          </a:p>
          <a:p>
            <a:pPr marL="342900" indent="-342900">
              <a:buFont typeface="Wingdings" pitchFamily="2" charset="2"/>
              <a:buChar char="ü"/>
            </a:pPr>
            <a:r>
              <a:rPr lang="pt-BR" dirty="0"/>
              <a:t>previsão de séries temporais;</a:t>
            </a:r>
          </a:p>
          <a:p>
            <a:pPr marL="342900" indent="-342900">
              <a:buFont typeface="Wingdings" pitchFamily="2" charset="2"/>
              <a:buChar char="ü"/>
            </a:pPr>
            <a:r>
              <a:rPr lang="pt-BR" dirty="0"/>
              <a:t>classificações;</a:t>
            </a:r>
          </a:p>
          <a:p>
            <a:pPr marL="342900" indent="-342900">
              <a:buFont typeface="Wingdings" pitchFamily="2" charset="2"/>
              <a:buChar char="ü"/>
            </a:pPr>
            <a:r>
              <a:rPr lang="pt-BR" dirty="0"/>
              <a:t>reconhecimento de padrões.</a:t>
            </a:r>
          </a:p>
        </p:txBody>
      </p:sp>
    </p:spTree>
    <p:extLst>
      <p:ext uri="{BB962C8B-B14F-4D97-AF65-F5344CB8AC3E}">
        <p14:creationId xmlns:p14="http://schemas.microsoft.com/office/powerpoint/2010/main" val="4220856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3852" y="116632"/>
            <a:ext cx="8692399" cy="2819400"/>
          </a:xfrm>
        </p:spPr>
        <p:txBody>
          <a:bodyPr rtlCol="0"/>
          <a:lstStyle/>
          <a:p>
            <a:pPr rtl="0"/>
            <a:r>
              <a:rPr lang="pt-BR" dirty="0" smtClean="0"/>
              <a:t>Aplicações </a:t>
            </a:r>
            <a:r>
              <a:rPr lang="pt-BR" dirty="0" err="1" smtClean="0"/>
              <a:t>RNAs</a:t>
            </a:r>
            <a:endParaRPr lang="pt-BR" dirty="0"/>
          </a:p>
        </p:txBody>
      </p:sp>
      <p:sp>
        <p:nvSpPr>
          <p:cNvPr id="3" name="Espaço Reservado para Texto 2"/>
          <p:cNvSpPr>
            <a:spLocks noGrp="1"/>
          </p:cNvSpPr>
          <p:nvPr>
            <p:ph type="body" idx="1"/>
          </p:nvPr>
        </p:nvSpPr>
        <p:spPr>
          <a:xfrm>
            <a:off x="1065213" y="3068960"/>
            <a:ext cx="8687333" cy="2950841"/>
          </a:xfrm>
        </p:spPr>
        <p:txBody>
          <a:bodyPr rtlCol="0"/>
          <a:lstStyle/>
          <a:p>
            <a:pPr marL="342900" indent="-342900">
              <a:buFont typeface="Wingdings" pitchFamily="2" charset="2"/>
              <a:buChar char="ü"/>
            </a:pPr>
            <a:r>
              <a:rPr lang="pt-BR" dirty="0"/>
              <a:t>Reconhecimento Automático de Alvos</a:t>
            </a:r>
            <a:r>
              <a:rPr lang="pt-BR" dirty="0" smtClean="0"/>
              <a:t>;</a:t>
            </a:r>
          </a:p>
          <a:p>
            <a:pPr marL="342900" indent="-342900">
              <a:buFont typeface="Wingdings" pitchFamily="2" charset="2"/>
              <a:buChar char="ü"/>
            </a:pPr>
            <a:r>
              <a:rPr lang="pt-BR" dirty="0" smtClean="0"/>
              <a:t>Reconhecimento </a:t>
            </a:r>
            <a:r>
              <a:rPr lang="pt-BR" dirty="0"/>
              <a:t>de </a:t>
            </a:r>
            <a:r>
              <a:rPr lang="pt-BR" dirty="0" smtClean="0"/>
              <a:t>Caracteres;</a:t>
            </a:r>
          </a:p>
          <a:p>
            <a:pPr marL="342900" indent="-342900">
              <a:buFont typeface="Wingdings" pitchFamily="2" charset="2"/>
              <a:buChar char="ü"/>
            </a:pPr>
            <a:r>
              <a:rPr lang="pt-BR" dirty="0" smtClean="0"/>
              <a:t>Robótica;</a:t>
            </a:r>
          </a:p>
          <a:p>
            <a:pPr marL="342900" indent="-342900">
              <a:buFont typeface="Wingdings" pitchFamily="2" charset="2"/>
              <a:buChar char="ü"/>
            </a:pPr>
            <a:r>
              <a:rPr lang="pt-BR" dirty="0" smtClean="0"/>
              <a:t>Diagnóstico Médico;</a:t>
            </a:r>
          </a:p>
          <a:p>
            <a:pPr marL="342900" indent="-342900">
              <a:buFont typeface="Wingdings" pitchFamily="2" charset="2"/>
              <a:buChar char="ü"/>
            </a:pPr>
            <a:r>
              <a:rPr lang="pt-BR" dirty="0" smtClean="0"/>
              <a:t>Sensoriamento Remoto;</a:t>
            </a:r>
          </a:p>
          <a:p>
            <a:pPr marL="342900" indent="-342900">
              <a:buFont typeface="Wingdings" pitchFamily="2" charset="2"/>
              <a:buChar char="ü"/>
            </a:pPr>
            <a:r>
              <a:rPr lang="pt-BR" dirty="0" smtClean="0"/>
              <a:t>Processamento </a:t>
            </a:r>
            <a:r>
              <a:rPr lang="pt-BR" dirty="0"/>
              <a:t>de </a:t>
            </a:r>
            <a:r>
              <a:rPr lang="pt-BR" dirty="0" smtClean="0"/>
              <a:t>Voz;</a:t>
            </a:r>
          </a:p>
          <a:p>
            <a:pPr marL="342900" indent="-342900">
              <a:buFont typeface="Wingdings" pitchFamily="2" charset="2"/>
              <a:buChar char="ü"/>
            </a:pPr>
            <a:r>
              <a:rPr lang="pt-BR" dirty="0" smtClean="0"/>
              <a:t>Biometria</a:t>
            </a:r>
            <a:r>
              <a:rPr lang="pt-BR" dirty="0"/>
              <a:t>.</a:t>
            </a:r>
          </a:p>
        </p:txBody>
      </p:sp>
    </p:spTree>
    <p:extLst>
      <p:ext uri="{BB962C8B-B14F-4D97-AF65-F5344CB8AC3E}">
        <p14:creationId xmlns:p14="http://schemas.microsoft.com/office/powerpoint/2010/main" val="2663613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smtClean="0"/>
              <a:t>Introdução</a:t>
            </a:r>
            <a:endParaRPr lang="en-US" dirty="0"/>
          </a:p>
        </p:txBody>
      </p:sp>
      <p:sp>
        <p:nvSpPr>
          <p:cNvPr id="14" name="Espaço Reservado para Conteúdo 13"/>
          <p:cNvSpPr>
            <a:spLocks noGrp="1"/>
          </p:cNvSpPr>
          <p:nvPr>
            <p:ph idx="1"/>
          </p:nvPr>
        </p:nvSpPr>
        <p:spPr/>
        <p:txBody>
          <a:bodyPr rtlCol="0">
            <a:noAutofit/>
          </a:bodyPr>
          <a:lstStyle/>
          <a:p>
            <a:r>
              <a:rPr lang="pt-BR" sz="3200" dirty="0"/>
              <a:t>As redes neurais artificiais representam </a:t>
            </a:r>
            <a:r>
              <a:rPr lang="pt-BR" sz="3200" dirty="0" smtClean="0"/>
              <a:t>um paradigma </a:t>
            </a:r>
            <a:r>
              <a:rPr lang="pt-BR" sz="3200" dirty="0"/>
              <a:t>metodológico no campo da Inteligência </a:t>
            </a:r>
            <a:r>
              <a:rPr lang="pt-BR" sz="3200" dirty="0" smtClean="0"/>
              <a:t>Artificial.</a:t>
            </a:r>
          </a:p>
          <a:p>
            <a:pPr lvl="1"/>
            <a:r>
              <a:rPr lang="pt-BR" sz="2800" dirty="0" smtClean="0"/>
              <a:t>Resolução </a:t>
            </a:r>
            <a:r>
              <a:rPr lang="pt-BR" sz="2800" dirty="0"/>
              <a:t>de problemas, </a:t>
            </a:r>
            <a:endParaRPr lang="pt-BR" sz="2800" dirty="0" smtClean="0"/>
          </a:p>
          <a:p>
            <a:pPr lvl="1"/>
            <a:r>
              <a:rPr lang="pt-BR" sz="2800" dirty="0" smtClean="0"/>
              <a:t>reconhecimento </a:t>
            </a:r>
            <a:r>
              <a:rPr lang="pt-BR" sz="2800" dirty="0"/>
              <a:t>e classificação de padrões, </a:t>
            </a:r>
            <a:endParaRPr lang="pt-BR" sz="2800" dirty="0" smtClean="0"/>
          </a:p>
          <a:p>
            <a:pPr lvl="1"/>
            <a:r>
              <a:rPr lang="pt-BR" sz="2800" dirty="0" smtClean="0"/>
              <a:t>processos </a:t>
            </a:r>
            <a:r>
              <a:rPr lang="pt-BR" sz="2800" dirty="0"/>
              <a:t>indutivos e dedutivos, etc.</a:t>
            </a:r>
            <a:endParaRPr lang="pt-BR" sz="2800" dirty="0" smtClean="0"/>
          </a:p>
          <a:p>
            <a:r>
              <a:rPr lang="pt-BR" sz="3200" dirty="0" smtClean="0"/>
              <a:t>Inspiram-se </a:t>
            </a:r>
            <a:r>
              <a:rPr lang="pt-BR" sz="3200" dirty="0"/>
              <a:t>em um </a:t>
            </a:r>
            <a:r>
              <a:rPr lang="pt-BR" sz="3200" b="1" dirty="0">
                <a:solidFill>
                  <a:srgbClr val="FFC000"/>
                </a:solidFill>
              </a:rPr>
              <a:t>modelo biológico </a:t>
            </a:r>
            <a:r>
              <a:rPr lang="pt-BR" sz="3200" dirty="0"/>
              <a:t>para a </a:t>
            </a:r>
            <a:r>
              <a:rPr lang="pt-BR" sz="3200" dirty="0" smtClean="0"/>
              <a:t>inteligência.</a:t>
            </a: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
                                            <p:txEl>
                                              <p:pRg st="1" end="1"/>
                                            </p:txEl>
                                          </p:spTgt>
                                        </p:tgtEl>
                                        <p:attrNameLst>
                                          <p:attrName>style.visibility</p:attrName>
                                        </p:attrNameLst>
                                      </p:cBhvr>
                                      <p:to>
                                        <p:strVal val="visible"/>
                                      </p:to>
                                    </p:set>
                                    <p:anim calcmode="lin" valueType="num">
                                      <p:cBhvr additive="base">
                                        <p:cTn id="7" dur="500" fill="hold"/>
                                        <p:tgtEl>
                                          <p:spTgt spid="14">
                                            <p:txEl>
                                              <p:pRg st="1" end="1"/>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4">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4">
                                            <p:txEl>
                                              <p:pRg st="2" end="2"/>
                                            </p:txEl>
                                          </p:spTgt>
                                        </p:tgtEl>
                                        <p:attrNameLst>
                                          <p:attrName>style.visibility</p:attrName>
                                        </p:attrNameLst>
                                      </p:cBhvr>
                                      <p:to>
                                        <p:strVal val="visible"/>
                                      </p:to>
                                    </p:set>
                                    <p:anim calcmode="lin" valueType="num">
                                      <p:cBhvr additive="base">
                                        <p:cTn id="13" dur="500" fill="hold"/>
                                        <p:tgtEl>
                                          <p:spTgt spid="14">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1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14">
                                            <p:txEl>
                                              <p:pRg st="3" end="3"/>
                                            </p:txEl>
                                          </p:spTgt>
                                        </p:tgtEl>
                                        <p:attrNameLst>
                                          <p:attrName>style.visibility</p:attrName>
                                        </p:attrNameLst>
                                      </p:cBhvr>
                                      <p:to>
                                        <p:strVal val="visible"/>
                                      </p:to>
                                    </p:set>
                                    <p:anim calcmode="lin" valueType="num">
                                      <p:cBhvr additive="base">
                                        <p:cTn id="19" dur="500" fill="hold"/>
                                        <p:tgtEl>
                                          <p:spTgt spid="14">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4">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1522413" y="1904999"/>
            <a:ext cx="9684567" cy="4692353"/>
          </a:xfrm>
        </p:spPr>
        <p:txBody>
          <a:bodyPr>
            <a:normAutofit fontScale="85000" lnSpcReduction="10000"/>
          </a:bodyPr>
          <a:lstStyle/>
          <a:p>
            <a:r>
              <a:rPr lang="pt-BR" dirty="0" smtClean="0"/>
              <a:t>Jacson Silva</a:t>
            </a:r>
            <a:r>
              <a:rPr lang="pt-BR" dirty="0"/>
              <a:t>. Modelo </a:t>
            </a:r>
            <a:r>
              <a:rPr lang="pt-BR" dirty="0" err="1"/>
              <a:t>McCulloch</a:t>
            </a:r>
            <a:r>
              <a:rPr lang="pt-BR" dirty="0"/>
              <a:t> e </a:t>
            </a:r>
            <a:r>
              <a:rPr lang="pt-BR" dirty="0" err="1"/>
              <a:t>Pitts</a:t>
            </a:r>
            <a:r>
              <a:rPr lang="pt-BR" dirty="0"/>
              <a:t>. Disponível em: &lt;</a:t>
            </a:r>
            <a:r>
              <a:rPr lang="pt-BR" dirty="0">
                <a:hlinkClick r:id="rId2"/>
              </a:rPr>
              <a:t>http://jeiks.net/wp-content/uploads/2014/08/RNA-Slides_04.pdf</a:t>
            </a:r>
            <a:r>
              <a:rPr lang="pt-BR" dirty="0"/>
              <a:t>&gt;. Acesso em: 13 Out. 2017</a:t>
            </a:r>
            <a:r>
              <a:rPr lang="pt-BR" dirty="0" smtClean="0"/>
              <a:t>.</a:t>
            </a:r>
          </a:p>
          <a:p>
            <a:r>
              <a:rPr lang="pt-BR" dirty="0" err="1" smtClean="0"/>
              <a:t>Malcon</a:t>
            </a:r>
            <a:r>
              <a:rPr lang="pt-BR" dirty="0" smtClean="0"/>
              <a:t> Anderson </a:t>
            </a:r>
            <a:r>
              <a:rPr lang="pt-BR" dirty="0" err="1" smtClean="0"/>
              <a:t>Tafner</a:t>
            </a:r>
            <a:r>
              <a:rPr lang="pt-BR" dirty="0" smtClean="0"/>
              <a:t>. </a:t>
            </a:r>
            <a:r>
              <a:rPr lang="pt-BR" dirty="0"/>
              <a:t>As Redes Neurais Artificiais: </a:t>
            </a:r>
            <a:r>
              <a:rPr lang="pt-BR" dirty="0" smtClean="0"/>
              <a:t>Aprendizado </a:t>
            </a:r>
            <a:r>
              <a:rPr lang="pt-BR" dirty="0"/>
              <a:t>e Plasticidade</a:t>
            </a:r>
            <a:r>
              <a:rPr lang="pt-BR" dirty="0" smtClean="0"/>
              <a:t>. Disponível em: &lt;</a:t>
            </a:r>
            <a:r>
              <a:rPr lang="pt-BR" dirty="0">
                <a:hlinkClick r:id="rId3"/>
              </a:rPr>
              <a:t>http://www.cerebromente.org.br/n05/tecnologia/plasticidade2.html</a:t>
            </a:r>
            <a:r>
              <a:rPr lang="pt-BR" dirty="0"/>
              <a:t>&gt;. </a:t>
            </a:r>
            <a:r>
              <a:rPr lang="pt-BR" dirty="0" smtClean="0"/>
              <a:t>Acesso em: 23 Abril. 2018. 14:02.</a:t>
            </a:r>
          </a:p>
          <a:p>
            <a:r>
              <a:rPr lang="pt-BR" i="1" dirty="0" smtClean="0"/>
              <a:t>Só Biologia. Células Nervosas. Disponível em: &lt;</a:t>
            </a:r>
            <a:r>
              <a:rPr lang="pt-BR" dirty="0" smtClean="0">
                <a:hlinkClick r:id="rId4"/>
              </a:rPr>
              <a:t>https</a:t>
            </a:r>
            <a:r>
              <a:rPr lang="pt-BR" dirty="0">
                <a:hlinkClick r:id="rId4"/>
              </a:rPr>
              <a:t>://</a:t>
            </a:r>
            <a:r>
              <a:rPr lang="pt-BR" dirty="0" smtClean="0">
                <a:hlinkClick r:id="rId4"/>
              </a:rPr>
              <a:t>www.sobiologia.com.br/conteudos/FisiologiaAnimal/nervoso2.php#fimPag</a:t>
            </a:r>
            <a:r>
              <a:rPr lang="pt-BR" dirty="0" smtClean="0"/>
              <a:t>&gt; Acesso em 23 Abril. 2018. 09:56</a:t>
            </a:r>
            <a:r>
              <a:rPr lang="pt-BR" dirty="0"/>
              <a:t>.</a:t>
            </a:r>
            <a:endParaRPr lang="pt-BR" dirty="0" smtClean="0"/>
          </a:p>
          <a:p>
            <a:r>
              <a:rPr lang="pt-BR" dirty="0" smtClean="0"/>
              <a:t>USP. Redes </a:t>
            </a:r>
            <a:r>
              <a:rPr lang="pt-BR" dirty="0"/>
              <a:t>Neurais </a:t>
            </a:r>
            <a:r>
              <a:rPr lang="pt-BR" dirty="0" smtClean="0"/>
              <a:t>Artificiais</a:t>
            </a:r>
            <a:r>
              <a:rPr lang="pt-BR" dirty="0"/>
              <a:t>.</a:t>
            </a:r>
            <a:r>
              <a:rPr lang="pt-BR" dirty="0" smtClean="0"/>
              <a:t> </a:t>
            </a:r>
            <a:r>
              <a:rPr lang="pt-BR" dirty="0"/>
              <a:t>Disponível em: </a:t>
            </a:r>
            <a:r>
              <a:rPr lang="pt-BR" dirty="0" smtClean="0"/>
              <a:t>&lt;</a:t>
            </a:r>
            <a:r>
              <a:rPr lang="pt-BR" dirty="0" smtClean="0">
                <a:hlinkClick r:id="rId5"/>
              </a:rPr>
              <a:t>http</a:t>
            </a:r>
            <a:r>
              <a:rPr lang="pt-BR" dirty="0">
                <a:hlinkClick r:id="rId5"/>
              </a:rPr>
              <a:t>://conteudo.icmc.usp.br/pessoas/andre/research/neural</a:t>
            </a:r>
            <a:r>
              <a:rPr lang="pt-BR" dirty="0" smtClean="0">
                <a:hlinkClick r:id="rId5"/>
              </a:rPr>
              <a:t>/</a:t>
            </a:r>
            <a:r>
              <a:rPr lang="pt-BR" dirty="0" smtClean="0"/>
              <a:t> </a:t>
            </a:r>
            <a:r>
              <a:rPr lang="pt-BR" dirty="0" smtClean="0"/>
              <a:t>&gt;</a:t>
            </a:r>
            <a:r>
              <a:rPr lang="pt-BR" dirty="0" smtClean="0"/>
              <a:t>Acesso </a:t>
            </a:r>
            <a:r>
              <a:rPr lang="pt-BR" dirty="0"/>
              <a:t>em 23 Abril. 2018. </a:t>
            </a:r>
            <a:r>
              <a:rPr lang="pt-BR" dirty="0" smtClean="0"/>
              <a:t>12:49.</a:t>
            </a:r>
            <a:endParaRPr lang="pt-BR" dirty="0" smtClean="0"/>
          </a:p>
          <a:p>
            <a:r>
              <a:rPr lang="pt-BR" dirty="0" err="1"/>
              <a:t>Anonymous</a:t>
            </a:r>
            <a:r>
              <a:rPr lang="pt-BR" dirty="0"/>
              <a:t>. Redes Neurais </a:t>
            </a:r>
            <a:r>
              <a:rPr lang="pt-BR" dirty="0" err="1"/>
              <a:t>Artificiais:O</a:t>
            </a:r>
            <a:r>
              <a:rPr lang="pt-BR" dirty="0"/>
              <a:t> primeiro modelo de um neurônio criado por </a:t>
            </a:r>
            <a:r>
              <a:rPr lang="pt-BR" dirty="0" err="1"/>
              <a:t>McCulloch</a:t>
            </a:r>
            <a:r>
              <a:rPr lang="pt-BR" dirty="0"/>
              <a:t> e </a:t>
            </a:r>
            <a:r>
              <a:rPr lang="pt-BR" dirty="0" err="1"/>
              <a:t>Pitts</a:t>
            </a:r>
            <a:r>
              <a:rPr lang="pt-BR" dirty="0"/>
              <a:t>. Disponível em: &lt;</a:t>
            </a:r>
            <a:r>
              <a:rPr lang="pt-BR" dirty="0" smtClean="0">
                <a:hlinkClick r:id="rId6"/>
              </a:rPr>
              <a:t>http://redesneuraisartificiais.blogspot.com.br/2010/10/o-primeiro-modelo-de-um-neuronio-criado.html</a:t>
            </a:r>
            <a:r>
              <a:rPr lang="pt-BR" dirty="0" smtClean="0"/>
              <a:t> </a:t>
            </a:r>
            <a:r>
              <a:rPr lang="pt-BR" dirty="0" smtClean="0"/>
              <a:t>&gt;Acesso em 23 Abril. 2018. 14:59.</a:t>
            </a:r>
            <a:endParaRPr lang="pt-BR" dirty="0" smtClean="0"/>
          </a:p>
          <a:p>
            <a:pPr marL="0" indent="0">
              <a:buNone/>
            </a:pPr>
            <a:endParaRPr lang="pt-BR" dirty="0"/>
          </a:p>
        </p:txBody>
      </p:sp>
    </p:spTree>
    <p:extLst>
      <p:ext uri="{BB962C8B-B14F-4D97-AF65-F5344CB8AC3E}">
        <p14:creationId xmlns:p14="http://schemas.microsoft.com/office/powerpoint/2010/main" val="3836756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1522413" y="1904999"/>
            <a:ext cx="9540551" cy="4620345"/>
          </a:xfrm>
        </p:spPr>
        <p:txBody>
          <a:bodyPr>
            <a:normAutofit fontScale="92500" lnSpcReduction="20000"/>
          </a:bodyPr>
          <a:lstStyle/>
          <a:p>
            <a:r>
              <a:rPr lang="pt-BR" dirty="0" smtClean="0"/>
              <a:t>Wikipédia. Teoria </a:t>
            </a:r>
            <a:r>
              <a:rPr lang="pt-BR" dirty="0" err="1" smtClean="0"/>
              <a:t>hebbiana</a:t>
            </a:r>
            <a:r>
              <a:rPr lang="pt-BR" dirty="0" smtClean="0"/>
              <a:t>. </a:t>
            </a:r>
            <a:r>
              <a:rPr lang="pt-BR" dirty="0"/>
              <a:t>Disponível em</a:t>
            </a:r>
            <a:r>
              <a:rPr lang="pt-BR" dirty="0" smtClean="0"/>
              <a:t>: &lt;</a:t>
            </a:r>
            <a:r>
              <a:rPr lang="pt-BR" dirty="0" smtClean="0">
                <a:hlinkClick r:id="rId2"/>
              </a:rPr>
              <a:t>https</a:t>
            </a:r>
            <a:r>
              <a:rPr lang="pt-BR" dirty="0">
                <a:hlinkClick r:id="rId2"/>
              </a:rPr>
              <a:t>://</a:t>
            </a:r>
            <a:r>
              <a:rPr lang="pt-BR" dirty="0" smtClean="0">
                <a:hlinkClick r:id="rId2"/>
              </a:rPr>
              <a:t>pt.wikipedia.org/wiki/Teoria_hebbiana</a:t>
            </a:r>
            <a:r>
              <a:rPr lang="pt-BR" dirty="0"/>
              <a:t>&gt;Acesso em </a:t>
            </a:r>
            <a:r>
              <a:rPr lang="pt-BR" dirty="0" smtClean="0"/>
              <a:t>25Abril</a:t>
            </a:r>
            <a:r>
              <a:rPr lang="pt-BR" dirty="0"/>
              <a:t>. 2018. </a:t>
            </a:r>
            <a:r>
              <a:rPr lang="pt-BR" dirty="0" smtClean="0"/>
              <a:t>09:47.</a:t>
            </a:r>
            <a:endParaRPr lang="pt-BR" dirty="0"/>
          </a:p>
          <a:p>
            <a:r>
              <a:rPr lang="pt-BR" dirty="0" smtClean="0"/>
              <a:t>Carolina. </a:t>
            </a:r>
            <a:r>
              <a:rPr lang="pt-BR" dirty="0" err="1" smtClean="0"/>
              <a:t>Perceptron</a:t>
            </a:r>
            <a:r>
              <a:rPr lang="pt-BR" dirty="0" smtClean="0"/>
              <a:t>. </a:t>
            </a:r>
            <a:r>
              <a:rPr lang="pt-BR" dirty="0"/>
              <a:t>Disponível em: </a:t>
            </a:r>
            <a:r>
              <a:rPr lang="pt-BR" dirty="0" smtClean="0"/>
              <a:t>&lt;</a:t>
            </a:r>
            <a:r>
              <a:rPr lang="pt-BR" dirty="0" smtClean="0">
                <a:hlinkClick r:id="rId3"/>
              </a:rPr>
              <a:t>http</a:t>
            </a:r>
            <a:r>
              <a:rPr lang="pt-BR" dirty="0">
                <a:hlinkClick r:id="rId3"/>
              </a:rPr>
              <a:t>://</a:t>
            </a:r>
            <a:r>
              <a:rPr lang="pt-BR" dirty="0" smtClean="0">
                <a:hlinkClick r:id="rId3"/>
              </a:rPr>
              <a:t>www.carolina.unir.br/downloads/1721_aula9_perceptron.pdf</a:t>
            </a:r>
            <a:r>
              <a:rPr lang="pt-BR" dirty="0"/>
              <a:t>&gt;Acesso em 25Abril. 2018. </a:t>
            </a:r>
            <a:r>
              <a:rPr lang="pt-BR" dirty="0" smtClean="0"/>
              <a:t>09:56.</a:t>
            </a:r>
            <a:endParaRPr lang="pt-BR" dirty="0"/>
          </a:p>
          <a:p>
            <a:r>
              <a:rPr lang="pt-BR" dirty="0"/>
              <a:t>Wikipédia. </a:t>
            </a:r>
            <a:r>
              <a:rPr lang="pt-BR" dirty="0" err="1" smtClean="0"/>
              <a:t>Perceptron</a:t>
            </a:r>
            <a:r>
              <a:rPr lang="pt-BR" dirty="0" smtClean="0"/>
              <a:t>. </a:t>
            </a:r>
            <a:r>
              <a:rPr lang="pt-BR" dirty="0"/>
              <a:t>Disponível em: </a:t>
            </a:r>
            <a:r>
              <a:rPr lang="pt-BR" dirty="0" smtClean="0"/>
              <a:t>&lt;</a:t>
            </a:r>
            <a:r>
              <a:rPr lang="pt-BR" dirty="0" smtClean="0">
                <a:hlinkClick r:id="rId4"/>
              </a:rPr>
              <a:t>https</a:t>
            </a:r>
            <a:r>
              <a:rPr lang="pt-BR" dirty="0">
                <a:hlinkClick r:id="rId4"/>
              </a:rPr>
              <a:t>://</a:t>
            </a:r>
            <a:r>
              <a:rPr lang="pt-BR" dirty="0" smtClean="0">
                <a:hlinkClick r:id="rId4"/>
              </a:rPr>
              <a:t>pt.wikipedia.org/wiki/Perceptron</a:t>
            </a:r>
            <a:r>
              <a:rPr lang="pt-BR" dirty="0" smtClean="0"/>
              <a:t>&gt;Acesso </a:t>
            </a:r>
            <a:r>
              <a:rPr lang="pt-BR" dirty="0"/>
              <a:t>em 25Abril. 2018. </a:t>
            </a:r>
            <a:r>
              <a:rPr lang="pt-BR" dirty="0" smtClean="0"/>
              <a:t>10:32.</a:t>
            </a:r>
          </a:p>
          <a:p>
            <a:r>
              <a:rPr lang="pt-BR" dirty="0" smtClean="0"/>
              <a:t>Wikipédia</a:t>
            </a:r>
            <a:r>
              <a:rPr lang="pt-BR" dirty="0"/>
              <a:t>. </a:t>
            </a:r>
            <a:r>
              <a:rPr lang="pt-BR" dirty="0" smtClean="0"/>
              <a:t>Rede neural artificial. </a:t>
            </a:r>
            <a:r>
              <a:rPr lang="pt-BR" dirty="0"/>
              <a:t>Disponível em: </a:t>
            </a:r>
            <a:r>
              <a:rPr lang="pt-BR" dirty="0" smtClean="0"/>
              <a:t>&lt;</a:t>
            </a:r>
            <a:r>
              <a:rPr lang="pt-BR" dirty="0" smtClean="0">
                <a:hlinkClick r:id="rId5"/>
              </a:rPr>
              <a:t>https</a:t>
            </a:r>
            <a:r>
              <a:rPr lang="pt-BR" dirty="0">
                <a:hlinkClick r:id="rId5"/>
              </a:rPr>
              <a:t>://pt.wikipedia.org/wiki/Rede_neural_artificial</a:t>
            </a:r>
            <a:r>
              <a:rPr lang="pt-BR" dirty="0"/>
              <a:t> </a:t>
            </a:r>
            <a:r>
              <a:rPr lang="pt-BR" dirty="0"/>
              <a:t>&gt;Acesso em 25Abril. 2018. </a:t>
            </a:r>
            <a:r>
              <a:rPr lang="pt-BR" dirty="0" smtClean="0"/>
              <a:t>11:02.</a:t>
            </a:r>
          </a:p>
          <a:p>
            <a:r>
              <a:rPr lang="pt-BR" dirty="0" err="1" smtClean="0"/>
              <a:t>Monolitonimbus</a:t>
            </a:r>
            <a:r>
              <a:rPr lang="pt-BR" dirty="0" smtClean="0"/>
              <a:t>. </a:t>
            </a:r>
            <a:r>
              <a:rPr lang="pt-BR" dirty="0" err="1" smtClean="0"/>
              <a:t>Perceptron</a:t>
            </a:r>
            <a:r>
              <a:rPr lang="pt-BR" dirty="0" smtClean="0"/>
              <a:t> redes neurais. </a:t>
            </a:r>
            <a:r>
              <a:rPr lang="pt-BR" dirty="0"/>
              <a:t>Disponível em: </a:t>
            </a:r>
            <a:r>
              <a:rPr lang="pt-BR" dirty="0" smtClean="0"/>
              <a:t>&lt;</a:t>
            </a:r>
            <a:r>
              <a:rPr lang="pt-BR" dirty="0" smtClean="0">
                <a:hlinkClick r:id="rId6"/>
              </a:rPr>
              <a:t>https</a:t>
            </a:r>
            <a:r>
              <a:rPr lang="pt-BR" dirty="0">
                <a:hlinkClick r:id="rId6"/>
              </a:rPr>
              <a:t>://www.monolitonimbus.com.br/perceptron-redes-neurais/</a:t>
            </a:r>
            <a:r>
              <a:rPr lang="pt-BR" dirty="0"/>
              <a:t> </a:t>
            </a:r>
            <a:r>
              <a:rPr lang="pt-BR" dirty="0"/>
              <a:t>&gt;Acesso em 25Abril. 2018. </a:t>
            </a:r>
            <a:r>
              <a:rPr lang="pt-BR" dirty="0" smtClean="0"/>
              <a:t>11:44.</a:t>
            </a:r>
            <a:endParaRPr lang="pt-BR" dirty="0"/>
          </a:p>
        </p:txBody>
      </p:sp>
    </p:spTree>
    <p:extLst>
      <p:ext uri="{BB962C8B-B14F-4D97-AF65-F5344CB8AC3E}">
        <p14:creationId xmlns:p14="http://schemas.microsoft.com/office/powerpoint/2010/main" val="1500790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Introdução</a:t>
            </a:r>
          </a:p>
        </p:txBody>
      </p:sp>
      <p:sp>
        <p:nvSpPr>
          <p:cNvPr id="3" name="Espaço Reservado para Conteúdo 2"/>
          <p:cNvSpPr>
            <a:spLocks noGrp="1"/>
          </p:cNvSpPr>
          <p:nvPr>
            <p:ph idx="1"/>
          </p:nvPr>
        </p:nvSpPr>
        <p:spPr/>
        <p:txBody>
          <a:bodyPr/>
          <a:lstStyle/>
          <a:p>
            <a:r>
              <a:rPr lang="pt-BR" dirty="0"/>
              <a:t>São organizadas na forma de um número de elementos individuais simples (os neurônios).</a:t>
            </a:r>
          </a:p>
          <a:p>
            <a:r>
              <a:rPr lang="pt-BR" dirty="0"/>
              <a:t>Que se interconectam uns aos outros, formando redes capazes de </a:t>
            </a:r>
            <a:r>
              <a:rPr lang="pt-BR" b="1" u="sng" dirty="0">
                <a:solidFill>
                  <a:srgbClr val="FFC000"/>
                </a:solidFill>
              </a:rPr>
              <a:t>armazenar e transmitir </a:t>
            </a:r>
            <a:r>
              <a:rPr lang="pt-BR" b="1" u="sng" dirty="0"/>
              <a:t>informação </a:t>
            </a:r>
            <a:r>
              <a:rPr lang="pt-BR" dirty="0"/>
              <a:t>provinda do exterior.</a:t>
            </a:r>
          </a:p>
          <a:p>
            <a:r>
              <a:rPr lang="pt-BR" dirty="0"/>
              <a:t>Outra capacidade importante das redes neurais artificiais é a </a:t>
            </a:r>
            <a:r>
              <a:rPr lang="pt-BR" b="1" u="sng" dirty="0">
                <a:solidFill>
                  <a:srgbClr val="FFC000"/>
                </a:solidFill>
              </a:rPr>
              <a:t>auto-organização</a:t>
            </a:r>
            <a:r>
              <a:rPr lang="pt-BR" dirty="0"/>
              <a:t>, ou </a:t>
            </a:r>
            <a:r>
              <a:rPr lang="pt-BR" b="1" dirty="0"/>
              <a:t>plasticidade.</a:t>
            </a:r>
            <a:endParaRPr lang="en-US" b="1" dirty="0"/>
          </a:p>
          <a:p>
            <a:pPr marL="0" indent="0">
              <a:buNone/>
            </a:pPr>
            <a:endParaRPr lang="pt-BR" dirty="0"/>
          </a:p>
        </p:txBody>
      </p:sp>
    </p:spTree>
    <p:extLst>
      <p:ext uri="{BB962C8B-B14F-4D97-AF65-F5344CB8AC3E}">
        <p14:creationId xmlns:p14="http://schemas.microsoft.com/office/powerpoint/2010/main" val="418359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639766" y="1371600"/>
            <a:ext cx="2909292" cy="4114800"/>
          </a:xfrm>
        </p:spPr>
      </p:pic>
      <p:cxnSp>
        <p:nvCxnSpPr>
          <p:cNvPr id="11" name="Conector de seta reta 10"/>
          <p:cNvCxnSpPr/>
          <p:nvPr/>
        </p:nvCxnSpPr>
        <p:spPr>
          <a:xfrm flipH="1">
            <a:off x="7246540" y="1821213"/>
            <a:ext cx="1008112" cy="43204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 name="CaixaDeTexto 11"/>
          <p:cNvSpPr txBox="1"/>
          <p:nvPr/>
        </p:nvSpPr>
        <p:spPr>
          <a:xfrm>
            <a:off x="8254652" y="1439778"/>
            <a:ext cx="1440160" cy="584775"/>
          </a:xfrm>
          <a:prstGeom prst="rect">
            <a:avLst/>
          </a:prstGeom>
          <a:noFill/>
        </p:spPr>
        <p:txBody>
          <a:bodyPr wrap="square" rtlCol="0">
            <a:spAutoFit/>
          </a:bodyPr>
          <a:lstStyle/>
          <a:p>
            <a:r>
              <a:rPr lang="pt-BR" sz="3200" b="1" dirty="0" smtClean="0"/>
              <a:t>Axônio</a:t>
            </a:r>
            <a:endParaRPr lang="pt-BR" sz="3200" b="1" dirty="0"/>
          </a:p>
        </p:txBody>
      </p:sp>
      <p:cxnSp>
        <p:nvCxnSpPr>
          <p:cNvPr id="14" name="Conector de seta reta 13"/>
          <p:cNvCxnSpPr/>
          <p:nvPr/>
        </p:nvCxnSpPr>
        <p:spPr>
          <a:xfrm flipV="1">
            <a:off x="3430116" y="2420888"/>
            <a:ext cx="1944216" cy="95749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 name="CaixaDeTexto 14"/>
          <p:cNvSpPr txBox="1"/>
          <p:nvPr/>
        </p:nvSpPr>
        <p:spPr>
          <a:xfrm>
            <a:off x="3191630" y="3378387"/>
            <a:ext cx="1440160" cy="1077218"/>
          </a:xfrm>
          <a:prstGeom prst="rect">
            <a:avLst/>
          </a:prstGeom>
          <a:noFill/>
        </p:spPr>
        <p:txBody>
          <a:bodyPr wrap="square" rtlCol="0">
            <a:spAutoFit/>
          </a:bodyPr>
          <a:lstStyle/>
          <a:p>
            <a:r>
              <a:rPr lang="pt-BR" sz="3200" b="1" dirty="0" smtClean="0"/>
              <a:t>Corpo celular</a:t>
            </a:r>
            <a:endParaRPr lang="pt-BR" sz="3200" b="1" dirty="0"/>
          </a:p>
        </p:txBody>
      </p:sp>
      <p:cxnSp>
        <p:nvCxnSpPr>
          <p:cNvPr id="18" name="Conector de seta reta 17"/>
          <p:cNvCxnSpPr/>
          <p:nvPr/>
        </p:nvCxnSpPr>
        <p:spPr>
          <a:xfrm>
            <a:off x="3854921" y="1150199"/>
            <a:ext cx="943347" cy="36183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2" name="CaixaDeTexto 21"/>
          <p:cNvSpPr txBox="1"/>
          <p:nvPr/>
        </p:nvSpPr>
        <p:spPr>
          <a:xfrm>
            <a:off x="1989956" y="869393"/>
            <a:ext cx="1921754" cy="584775"/>
          </a:xfrm>
          <a:prstGeom prst="rect">
            <a:avLst/>
          </a:prstGeom>
          <a:noFill/>
        </p:spPr>
        <p:txBody>
          <a:bodyPr wrap="square" rtlCol="0">
            <a:spAutoFit/>
          </a:bodyPr>
          <a:lstStyle/>
          <a:p>
            <a:r>
              <a:rPr lang="pt-BR" sz="3200" b="1" dirty="0" smtClean="0"/>
              <a:t>Dendritos</a:t>
            </a:r>
            <a:endParaRPr lang="pt-BR" sz="3200" b="1" dirty="0"/>
          </a:p>
        </p:txBody>
      </p:sp>
      <p:sp>
        <p:nvSpPr>
          <p:cNvPr id="23" name="CaixaDeTexto 22"/>
          <p:cNvSpPr txBox="1"/>
          <p:nvPr/>
        </p:nvSpPr>
        <p:spPr>
          <a:xfrm>
            <a:off x="8758708" y="4149080"/>
            <a:ext cx="2448272" cy="1077218"/>
          </a:xfrm>
          <a:prstGeom prst="rect">
            <a:avLst/>
          </a:prstGeom>
          <a:noFill/>
        </p:spPr>
        <p:txBody>
          <a:bodyPr wrap="square" rtlCol="0">
            <a:spAutoFit/>
          </a:bodyPr>
          <a:lstStyle/>
          <a:p>
            <a:r>
              <a:rPr lang="pt-BR" sz="3200" b="1" dirty="0" smtClean="0"/>
              <a:t>Terminação do Axônio</a:t>
            </a:r>
            <a:endParaRPr lang="pt-BR" sz="3200" b="1" dirty="0"/>
          </a:p>
        </p:txBody>
      </p:sp>
      <p:cxnSp>
        <p:nvCxnSpPr>
          <p:cNvPr id="24" name="Conector de seta reta 23"/>
          <p:cNvCxnSpPr>
            <a:stCxn id="23" idx="1"/>
          </p:cNvCxnSpPr>
          <p:nvPr/>
        </p:nvCxnSpPr>
        <p:spPr>
          <a:xfrm flipH="1">
            <a:off x="7845067" y="4687689"/>
            <a:ext cx="913641"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99840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Comunicação</a:t>
            </a:r>
            <a:endParaRPr lang="pt-BR" dirty="0"/>
          </a:p>
        </p:txBody>
      </p:sp>
      <p:pic>
        <p:nvPicPr>
          <p:cNvPr id="6" name="Espaço Reservado para Conteúdo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279862" y="1905000"/>
            <a:ext cx="5619577" cy="4114800"/>
          </a:xfrm>
        </p:spPr>
      </p:pic>
    </p:spTree>
    <p:extLst>
      <p:ext uri="{BB962C8B-B14F-4D97-AF65-F5344CB8AC3E}">
        <p14:creationId xmlns:p14="http://schemas.microsoft.com/office/powerpoint/2010/main" val="37913212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Modelo </a:t>
            </a:r>
            <a:r>
              <a:rPr lang="pt-BR" dirty="0" err="1"/>
              <a:t>McCulloch</a:t>
            </a:r>
            <a:r>
              <a:rPr lang="pt-BR" dirty="0"/>
              <a:t> e </a:t>
            </a:r>
            <a:r>
              <a:rPr lang="pt-BR" dirty="0" err="1"/>
              <a:t>Pitts</a:t>
            </a:r>
            <a:endParaRPr lang="pt-BR" dirty="0"/>
          </a:p>
        </p:txBody>
      </p:sp>
      <p:sp>
        <p:nvSpPr>
          <p:cNvPr id="3" name="Espaço Reservado para Conteúdo 2"/>
          <p:cNvSpPr>
            <a:spLocks noGrp="1"/>
          </p:cNvSpPr>
          <p:nvPr>
            <p:ph idx="1"/>
          </p:nvPr>
        </p:nvSpPr>
        <p:spPr>
          <a:xfrm>
            <a:off x="1522413" y="1904999"/>
            <a:ext cx="4716015" cy="4114801"/>
          </a:xfrm>
        </p:spPr>
        <p:txBody>
          <a:bodyPr/>
          <a:lstStyle/>
          <a:p>
            <a:r>
              <a:rPr lang="pt-BR" b="1" dirty="0">
                <a:solidFill>
                  <a:srgbClr val="FFC000"/>
                </a:solidFill>
              </a:rPr>
              <a:t>Psiquiatra e </a:t>
            </a:r>
            <a:r>
              <a:rPr lang="pt-BR" b="1" dirty="0" err="1">
                <a:solidFill>
                  <a:srgbClr val="FFC000"/>
                </a:solidFill>
              </a:rPr>
              <a:t>Neuroanatomista</a:t>
            </a:r>
            <a:endParaRPr lang="pt-BR" b="1" dirty="0">
              <a:solidFill>
                <a:srgbClr val="FFC000"/>
              </a:solidFill>
            </a:endParaRPr>
          </a:p>
          <a:p>
            <a:r>
              <a:rPr lang="pt-BR" b="1" dirty="0">
                <a:solidFill>
                  <a:srgbClr val="FFC000"/>
                </a:solidFill>
              </a:rPr>
              <a:t>20 anos refletindo e estudando sobre a representação do sistema nervoso</a:t>
            </a:r>
          </a:p>
          <a:p>
            <a:endParaRPr lang="pt-BR" dirty="0"/>
          </a:p>
        </p:txBody>
      </p:sp>
      <p:pic>
        <p:nvPicPr>
          <p:cNvPr id="15" name="Espaço Reservado para Conteúdo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4413" y="2780928"/>
            <a:ext cx="2819048" cy="2946032"/>
          </a:xfrm>
          <a:prstGeom prst="rect">
            <a:avLst/>
          </a:prstGeom>
        </p:spPr>
      </p:pic>
      <p:grpSp>
        <p:nvGrpSpPr>
          <p:cNvPr id="16" name="Grupo 15"/>
          <p:cNvGrpSpPr/>
          <p:nvPr/>
        </p:nvGrpSpPr>
        <p:grpSpPr>
          <a:xfrm>
            <a:off x="8158066" y="2348880"/>
            <a:ext cx="3413114" cy="1905063"/>
            <a:chOff x="8158066" y="2348880"/>
            <a:chExt cx="3413114" cy="1905063"/>
          </a:xfrm>
        </p:grpSpPr>
        <p:sp>
          <p:nvSpPr>
            <p:cNvPr id="17" name="CaixaDeTexto 16"/>
            <p:cNvSpPr txBox="1"/>
            <p:nvPr/>
          </p:nvSpPr>
          <p:spPr>
            <a:xfrm>
              <a:off x="8158066" y="2348880"/>
              <a:ext cx="3413114" cy="584775"/>
            </a:xfrm>
            <a:prstGeom prst="rect">
              <a:avLst/>
            </a:prstGeom>
            <a:noFill/>
          </p:spPr>
          <p:txBody>
            <a:bodyPr wrap="none" rtlCol="0">
              <a:spAutoFit/>
            </a:bodyPr>
            <a:lstStyle/>
            <a:p>
              <a:r>
                <a:rPr lang="pt-BR" sz="3200" b="1" dirty="0"/>
                <a:t>Warren McCulloch</a:t>
              </a:r>
            </a:p>
          </p:txBody>
        </p:sp>
        <p:cxnSp>
          <p:nvCxnSpPr>
            <p:cNvPr id="18" name="Conector em curva 17"/>
            <p:cNvCxnSpPr>
              <a:stCxn id="17" idx="2"/>
              <a:endCxn id="15" idx="3"/>
            </p:cNvCxnSpPr>
            <p:nvPr/>
          </p:nvCxnSpPr>
          <p:spPr>
            <a:xfrm rot="5400000">
              <a:off x="8728898" y="3118218"/>
              <a:ext cx="1320289" cy="951162"/>
            </a:xfrm>
            <a:prstGeom prst="curvedConnector2">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174060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Modelo </a:t>
            </a:r>
            <a:r>
              <a:rPr lang="pt-BR" dirty="0" err="1"/>
              <a:t>McCulloch</a:t>
            </a:r>
            <a:r>
              <a:rPr lang="pt-BR" dirty="0"/>
              <a:t> e </a:t>
            </a:r>
            <a:r>
              <a:rPr lang="pt-BR" dirty="0" err="1"/>
              <a:t>Pitts</a:t>
            </a:r>
            <a:endParaRPr lang="pt-BR" dirty="0"/>
          </a:p>
        </p:txBody>
      </p:sp>
      <p:sp>
        <p:nvSpPr>
          <p:cNvPr id="3" name="Espaço Reservado para Conteúdo 2"/>
          <p:cNvSpPr>
            <a:spLocks noGrp="1"/>
          </p:cNvSpPr>
          <p:nvPr>
            <p:ph idx="1"/>
          </p:nvPr>
        </p:nvSpPr>
        <p:spPr>
          <a:xfrm>
            <a:off x="1522413" y="1904999"/>
            <a:ext cx="4716015" cy="4114801"/>
          </a:xfrm>
        </p:spPr>
        <p:txBody>
          <a:bodyPr/>
          <a:lstStyle/>
          <a:p>
            <a:pPr marL="0" indent="0">
              <a:buNone/>
            </a:pPr>
            <a:endParaRPr lang="pt-BR" b="1" dirty="0">
              <a:solidFill>
                <a:srgbClr val="FFC000"/>
              </a:solidFill>
            </a:endParaRPr>
          </a:p>
        </p:txBody>
      </p:sp>
      <p:pic>
        <p:nvPicPr>
          <p:cNvPr id="15" name="Espaço Reservado para Conteúdo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4413" y="2780928"/>
            <a:ext cx="2819048" cy="2946032"/>
          </a:xfrm>
          <a:prstGeom prst="rect">
            <a:avLst/>
          </a:prstGeom>
        </p:spPr>
      </p:pic>
      <p:grpSp>
        <p:nvGrpSpPr>
          <p:cNvPr id="16" name="Grupo 15"/>
          <p:cNvGrpSpPr/>
          <p:nvPr/>
        </p:nvGrpSpPr>
        <p:grpSpPr>
          <a:xfrm>
            <a:off x="8158066" y="2348880"/>
            <a:ext cx="3413114" cy="1905063"/>
            <a:chOff x="8158066" y="2348880"/>
            <a:chExt cx="3413114" cy="1905063"/>
          </a:xfrm>
        </p:grpSpPr>
        <p:sp>
          <p:nvSpPr>
            <p:cNvPr id="17" name="CaixaDeTexto 16"/>
            <p:cNvSpPr txBox="1"/>
            <p:nvPr/>
          </p:nvSpPr>
          <p:spPr>
            <a:xfrm>
              <a:off x="8158066" y="2348880"/>
              <a:ext cx="3413114" cy="584775"/>
            </a:xfrm>
            <a:prstGeom prst="rect">
              <a:avLst/>
            </a:prstGeom>
            <a:noFill/>
          </p:spPr>
          <p:txBody>
            <a:bodyPr wrap="none" rtlCol="0">
              <a:spAutoFit/>
            </a:bodyPr>
            <a:lstStyle/>
            <a:p>
              <a:r>
                <a:rPr lang="pt-BR" sz="3200" b="1" dirty="0"/>
                <a:t>Warren McCulloch</a:t>
              </a:r>
            </a:p>
          </p:txBody>
        </p:sp>
        <p:cxnSp>
          <p:nvCxnSpPr>
            <p:cNvPr id="18" name="Conector em curva 17"/>
            <p:cNvCxnSpPr>
              <a:stCxn id="17" idx="2"/>
              <a:endCxn id="15" idx="3"/>
            </p:cNvCxnSpPr>
            <p:nvPr/>
          </p:nvCxnSpPr>
          <p:spPr>
            <a:xfrm rot="5400000">
              <a:off x="8728898" y="3118218"/>
              <a:ext cx="1320289" cy="951162"/>
            </a:xfrm>
            <a:prstGeom prst="curvedConnector2">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19" name="CaixaDeTexto 18"/>
          <p:cNvSpPr txBox="1"/>
          <p:nvPr/>
        </p:nvSpPr>
        <p:spPr>
          <a:xfrm>
            <a:off x="5404602" y="5109918"/>
            <a:ext cx="1379621" cy="769441"/>
          </a:xfrm>
          <a:prstGeom prst="rect">
            <a:avLst/>
          </a:prstGeom>
          <a:noFill/>
        </p:spPr>
        <p:txBody>
          <a:bodyPr wrap="square" rtlCol="0">
            <a:spAutoFit/>
          </a:bodyPr>
          <a:lstStyle/>
          <a:p>
            <a:r>
              <a:rPr lang="pt-BR" sz="4400" b="1" dirty="0" smtClean="0">
                <a:solidFill>
                  <a:srgbClr val="FFC000"/>
                </a:solidFill>
              </a:rPr>
              <a:t>1942</a:t>
            </a:r>
            <a:endParaRPr lang="pt-BR" sz="4400" b="1" dirty="0">
              <a:solidFill>
                <a:srgbClr val="FFC000"/>
              </a:solidFill>
            </a:endParaRPr>
          </a:p>
        </p:txBody>
      </p:sp>
      <p:sp>
        <p:nvSpPr>
          <p:cNvPr id="13" name="CaixaDeTexto 12"/>
          <p:cNvSpPr txBox="1"/>
          <p:nvPr/>
        </p:nvSpPr>
        <p:spPr>
          <a:xfrm>
            <a:off x="8158066" y="5186734"/>
            <a:ext cx="3935862" cy="1200329"/>
          </a:xfrm>
          <a:prstGeom prst="rect">
            <a:avLst/>
          </a:prstGeom>
          <a:noFill/>
        </p:spPr>
        <p:txBody>
          <a:bodyPr wrap="square" rtlCol="0">
            <a:spAutoFit/>
          </a:bodyPr>
          <a:lstStyle/>
          <a:p>
            <a:r>
              <a:rPr lang="en-US" sz="2400" b="1" dirty="0">
                <a:solidFill>
                  <a:srgbClr val="FFC000"/>
                </a:solidFill>
              </a:rPr>
              <a:t>A Logical Calculus of the Ideas Immanent in Nervous Activity</a:t>
            </a:r>
            <a:endParaRPr lang="pt-BR" sz="2400" b="1" dirty="0">
              <a:solidFill>
                <a:srgbClr val="FFC000"/>
              </a:solidFill>
            </a:endParaRPr>
          </a:p>
        </p:txBody>
      </p:sp>
      <p:grpSp>
        <p:nvGrpSpPr>
          <p:cNvPr id="7" name="Grupo 6"/>
          <p:cNvGrpSpPr/>
          <p:nvPr/>
        </p:nvGrpSpPr>
        <p:grpSpPr>
          <a:xfrm>
            <a:off x="2084021" y="1988840"/>
            <a:ext cx="4476972" cy="4114800"/>
            <a:chOff x="2084021" y="1988840"/>
            <a:chExt cx="4476972" cy="4114800"/>
          </a:xfrm>
        </p:grpSpPr>
        <p:grpSp>
          <p:nvGrpSpPr>
            <p:cNvPr id="4" name="Grupo 3"/>
            <p:cNvGrpSpPr/>
            <p:nvPr/>
          </p:nvGrpSpPr>
          <p:grpSpPr>
            <a:xfrm>
              <a:off x="2084021" y="1988840"/>
              <a:ext cx="4476972" cy="4114800"/>
              <a:chOff x="2084021" y="1988840"/>
              <a:chExt cx="4476972" cy="4114800"/>
            </a:xfrm>
          </p:grpSpPr>
          <p:pic>
            <p:nvPicPr>
              <p:cNvPr id="9" name="Espaço Reservado para Conteúdo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90783" y="1988840"/>
                <a:ext cx="3770210" cy="4114800"/>
              </a:xfrm>
              <a:prstGeom prst="rect">
                <a:avLst/>
              </a:prstGeom>
            </p:spPr>
          </p:pic>
          <p:grpSp>
            <p:nvGrpSpPr>
              <p:cNvPr id="10" name="Grupo 9"/>
              <p:cNvGrpSpPr/>
              <p:nvPr/>
            </p:nvGrpSpPr>
            <p:grpSpPr>
              <a:xfrm>
                <a:off x="2084021" y="2348880"/>
                <a:ext cx="2303836" cy="1697359"/>
                <a:chOff x="986844" y="2348880"/>
                <a:chExt cx="2303836" cy="1697359"/>
              </a:xfrm>
            </p:grpSpPr>
            <p:sp>
              <p:nvSpPr>
                <p:cNvPr id="11" name="CaixaDeTexto 10"/>
                <p:cNvSpPr txBox="1"/>
                <p:nvPr/>
              </p:nvSpPr>
              <p:spPr>
                <a:xfrm>
                  <a:off x="986844" y="2348880"/>
                  <a:ext cx="2303836" cy="584775"/>
                </a:xfrm>
                <a:prstGeom prst="rect">
                  <a:avLst/>
                </a:prstGeom>
                <a:noFill/>
              </p:spPr>
              <p:txBody>
                <a:bodyPr wrap="none" rtlCol="0">
                  <a:spAutoFit/>
                </a:bodyPr>
                <a:lstStyle/>
                <a:p>
                  <a:r>
                    <a:rPr lang="pt-BR" sz="3200" b="1" dirty="0"/>
                    <a:t>Walter Pitts</a:t>
                  </a:r>
                </a:p>
              </p:txBody>
            </p:sp>
            <p:cxnSp>
              <p:nvCxnSpPr>
                <p:cNvPr id="12" name="Conector em curva 11"/>
                <p:cNvCxnSpPr>
                  <a:stCxn id="11" idx="2"/>
                  <a:endCxn id="9" idx="1"/>
                </p:cNvCxnSpPr>
                <p:nvPr/>
              </p:nvCxnSpPr>
              <p:spPr>
                <a:xfrm rot="16200000" flipH="1">
                  <a:off x="1908480" y="3163936"/>
                  <a:ext cx="1112585" cy="652021"/>
                </a:xfrm>
                <a:prstGeom prst="curvedConnector2">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20" name="CaixaDeTexto 19"/>
            <p:cNvSpPr txBox="1"/>
            <p:nvPr/>
          </p:nvSpPr>
          <p:spPr>
            <a:xfrm>
              <a:off x="2084021" y="5325233"/>
              <a:ext cx="3416175" cy="461665"/>
            </a:xfrm>
            <a:prstGeom prst="rect">
              <a:avLst/>
            </a:prstGeom>
            <a:noFill/>
          </p:spPr>
          <p:txBody>
            <a:bodyPr wrap="square" rtlCol="0">
              <a:spAutoFit/>
            </a:bodyPr>
            <a:lstStyle/>
            <a:p>
              <a:r>
                <a:rPr lang="pt-BR" sz="2400" b="1" dirty="0" smtClean="0">
                  <a:solidFill>
                    <a:srgbClr val="FFC000"/>
                  </a:solidFill>
                </a:rPr>
                <a:t>Matemático</a:t>
              </a:r>
              <a:endParaRPr lang="pt-BR" sz="2400" b="1" dirty="0">
                <a:solidFill>
                  <a:srgbClr val="FFC000"/>
                </a:solidFill>
              </a:endParaRPr>
            </a:p>
          </p:txBody>
        </p:sp>
      </p:grpSp>
    </p:spTree>
    <p:extLst>
      <p:ext uri="{BB962C8B-B14F-4D97-AF65-F5344CB8AC3E}">
        <p14:creationId xmlns:p14="http://schemas.microsoft.com/office/powerpoint/2010/main" val="6133653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O Neurônio Artificial</a:t>
            </a:r>
          </a:p>
        </p:txBody>
      </p:sp>
      <p:sp>
        <p:nvSpPr>
          <p:cNvPr id="3" name="Espaço Reservado para Conteúdo 2"/>
          <p:cNvSpPr>
            <a:spLocks noGrp="1"/>
          </p:cNvSpPr>
          <p:nvPr>
            <p:ph idx="1"/>
          </p:nvPr>
        </p:nvSpPr>
        <p:spPr/>
        <p:txBody>
          <a:bodyPr>
            <a:normAutofit/>
          </a:bodyPr>
          <a:lstStyle/>
          <a:p>
            <a:endParaRPr lang="pt-BR" dirty="0" smtClean="0"/>
          </a:p>
          <a:p>
            <a:r>
              <a:rPr lang="pt-BR" b="1" dirty="0">
                <a:solidFill>
                  <a:srgbClr val="FFC000"/>
                </a:solidFill>
              </a:rPr>
              <a:t>E</a:t>
            </a:r>
            <a:r>
              <a:rPr lang="pt-BR" b="1" dirty="0" smtClean="0">
                <a:solidFill>
                  <a:srgbClr val="FFC000"/>
                </a:solidFill>
              </a:rPr>
              <a:t>strutura </a:t>
            </a:r>
            <a:r>
              <a:rPr lang="pt-BR" b="1" dirty="0">
                <a:solidFill>
                  <a:srgbClr val="FFC000"/>
                </a:solidFill>
              </a:rPr>
              <a:t>lógico-matemática </a:t>
            </a:r>
            <a:endParaRPr lang="pt-BR" b="1" dirty="0" smtClean="0">
              <a:solidFill>
                <a:srgbClr val="FFC000"/>
              </a:solidFill>
            </a:endParaRPr>
          </a:p>
          <a:p>
            <a:r>
              <a:rPr lang="pt-BR" b="1" dirty="0" smtClean="0">
                <a:solidFill>
                  <a:srgbClr val="FFC000"/>
                </a:solidFill>
              </a:rPr>
              <a:t>ENTRADAS: </a:t>
            </a:r>
            <a:r>
              <a:rPr lang="pt-BR" dirty="0" smtClean="0"/>
              <a:t>Representam os dendritos.</a:t>
            </a:r>
            <a:endParaRPr lang="pt-BR" dirty="0" smtClean="0">
              <a:solidFill>
                <a:schemeClr val="bg2">
                  <a:lumMod val="50000"/>
                  <a:lumOff val="50000"/>
                </a:schemeClr>
              </a:solidFill>
            </a:endParaRPr>
          </a:p>
          <a:p>
            <a:r>
              <a:rPr lang="pt-BR" b="1" dirty="0" smtClean="0">
                <a:solidFill>
                  <a:srgbClr val="FFC000"/>
                </a:solidFill>
              </a:rPr>
              <a:t>PESO: </a:t>
            </a:r>
            <a:r>
              <a:rPr lang="pt-BR" dirty="0" smtClean="0"/>
              <a:t>Ligações das entradas com </a:t>
            </a:r>
            <a:r>
              <a:rPr lang="pt-BR" dirty="0"/>
              <a:t>o corpo celular </a:t>
            </a:r>
            <a:r>
              <a:rPr lang="pt-BR" dirty="0" smtClean="0"/>
              <a:t>artificial.  </a:t>
            </a:r>
            <a:r>
              <a:rPr lang="pt-BR" b="1" dirty="0"/>
              <a:t> </a:t>
            </a:r>
            <a:endParaRPr lang="pt-BR" b="1" dirty="0" smtClean="0"/>
          </a:p>
          <a:p>
            <a:r>
              <a:rPr lang="pt-BR" b="1" dirty="0" smtClean="0">
                <a:solidFill>
                  <a:srgbClr val="FFC000"/>
                </a:solidFill>
              </a:rPr>
              <a:t>FUNÇÃO DE SOMA: </a:t>
            </a:r>
            <a:r>
              <a:rPr lang="pt-BR" dirty="0" smtClean="0"/>
              <a:t>Processa os </a:t>
            </a:r>
            <a:r>
              <a:rPr lang="pt-BR" dirty="0"/>
              <a:t>estímulos captados pelas </a:t>
            </a:r>
            <a:r>
              <a:rPr lang="pt-BR" dirty="0" smtClean="0"/>
              <a:t>entradas.</a:t>
            </a:r>
          </a:p>
          <a:p>
            <a:r>
              <a:rPr lang="pt-BR" b="1" dirty="0" smtClean="0">
                <a:solidFill>
                  <a:srgbClr val="FFC000"/>
                </a:solidFill>
              </a:rPr>
              <a:t>FUNÇÃO DE TRANSFERÊNCIA:  </a:t>
            </a:r>
            <a:r>
              <a:rPr lang="pt-BR" dirty="0" smtClean="0"/>
              <a:t>Representa o </a:t>
            </a:r>
            <a:r>
              <a:rPr lang="pt-BR" b="1" dirty="0" smtClean="0">
                <a:solidFill>
                  <a:srgbClr val="FFC000"/>
                </a:solidFill>
              </a:rPr>
              <a:t>limiar</a:t>
            </a:r>
            <a:r>
              <a:rPr lang="pt-BR" dirty="0" smtClean="0"/>
              <a:t> </a:t>
            </a:r>
            <a:r>
              <a:rPr lang="pt-BR" dirty="0"/>
              <a:t>de disparo do neurônio </a:t>
            </a:r>
            <a:r>
              <a:rPr lang="pt-BR" dirty="0" smtClean="0"/>
              <a:t>biológico.</a:t>
            </a:r>
          </a:p>
          <a:p>
            <a:r>
              <a:rPr lang="pt-BR" b="1" dirty="0" smtClean="0">
                <a:solidFill>
                  <a:srgbClr val="FFC000"/>
                </a:solidFill>
              </a:rPr>
              <a:t>SAÍDA</a:t>
            </a:r>
          </a:p>
        </p:txBody>
      </p:sp>
    </p:spTree>
    <p:extLst>
      <p:ext uri="{BB962C8B-B14F-4D97-AF65-F5344CB8AC3E}">
        <p14:creationId xmlns:p14="http://schemas.microsoft.com/office/powerpoint/2010/main" val="25772723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Túnel Azul Digita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TF02895261" id="{C42FDE2E-404E-4317-A1DC-9EE8DB9D7D23}" vid="{0CBDB723-F3A8-461D-91B6-BF24A4E45E7C}"/>
    </a:ext>
  </a:extLst>
</a:theme>
</file>

<file path=ppt/theme/theme2.xml><?xml version="1.0" encoding="utf-8"?>
<a:theme xmlns:a="http://schemas.openxmlformats.org/drawingml/2006/main" name="Tema do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ema do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0E41224-0370-4595-877C-23316CD80004}">
  <ds:schemaRefs>
    <ds:schemaRef ds:uri="http://schemas.microsoft.com/office/2006/metadata/properties"/>
    <ds:schemaRef ds:uri="http://schemas.microsoft.com/office/infopath/2007/PartnerControls"/>
    <ds:schemaRef ds:uri="4873beb7-5857-4685-be1f-d57550cc96cc"/>
  </ds:schemaRefs>
</ds:datastoreItem>
</file>

<file path=customXml/itemProps3.xml><?xml version="1.0" encoding="utf-8"?>
<ds:datastoreItem xmlns:ds="http://schemas.openxmlformats.org/officeDocument/2006/customXml" ds:itemID="{74228E6B-D70C-44BB-A81F-A245495F61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Ion</Template>
  <TotalTime>0</TotalTime>
  <Words>2107</Words>
  <Application>Microsoft Office PowerPoint</Application>
  <PresentationFormat>Personalizar</PresentationFormat>
  <Paragraphs>228</Paragraphs>
  <Slides>31</Slides>
  <Notes>5</Notes>
  <HiddenSlides>0</HiddenSlides>
  <MMClips>0</MMClips>
  <ScaleCrop>false</ScaleCrop>
  <HeadingPairs>
    <vt:vector size="4" baseType="variant">
      <vt:variant>
        <vt:lpstr>Tema</vt:lpstr>
      </vt:variant>
      <vt:variant>
        <vt:i4>1</vt:i4>
      </vt:variant>
      <vt:variant>
        <vt:lpstr>Títulos de slides</vt:lpstr>
      </vt:variant>
      <vt:variant>
        <vt:i4>31</vt:i4>
      </vt:variant>
    </vt:vector>
  </HeadingPairs>
  <TitlesOfParts>
    <vt:vector size="32" baseType="lpstr">
      <vt:lpstr>Túnel Azul Digital 16X9</vt:lpstr>
      <vt:lpstr>SEMINÁRIO DE INTELIGÊNCIA ARTIFICIAL</vt:lpstr>
      <vt:lpstr>Redes Neurais Artificiais</vt:lpstr>
      <vt:lpstr>Introdução</vt:lpstr>
      <vt:lpstr>Introdução</vt:lpstr>
      <vt:lpstr>Apresentação do PowerPoint</vt:lpstr>
      <vt:lpstr>Comunicação</vt:lpstr>
      <vt:lpstr>Modelo McCulloch e Pitts</vt:lpstr>
      <vt:lpstr>Modelo McCulloch e Pitts</vt:lpstr>
      <vt:lpstr>O Neurônio Artificial</vt:lpstr>
      <vt:lpstr>O Neurônio Artificial</vt:lpstr>
      <vt:lpstr>Exemplo: Neurônio que representa a operação AND.</vt:lpstr>
      <vt:lpstr>Exemplo: Neurônio que representa a operação OR.</vt:lpstr>
      <vt:lpstr>O Neurônio Artificial</vt:lpstr>
      <vt:lpstr>A Rede</vt:lpstr>
      <vt:lpstr>Auto - Organização</vt:lpstr>
      <vt:lpstr>Auto - Organização</vt:lpstr>
      <vt:lpstr>Tipos de redes neurais</vt:lpstr>
      <vt:lpstr>Tipos de redes neurais</vt:lpstr>
      <vt:lpstr>Tipos de Aprendizado de uma RNA</vt:lpstr>
      <vt:lpstr>Perceptron</vt:lpstr>
      <vt:lpstr>Perceptron</vt:lpstr>
      <vt:lpstr>Perceptron: Processo de treinamento</vt:lpstr>
      <vt:lpstr>Perceptron: Processo de treinamento</vt:lpstr>
      <vt:lpstr>Perceptron: Processo de treinamento</vt:lpstr>
      <vt:lpstr>Perceptron: Processo de treinamento</vt:lpstr>
      <vt:lpstr>Perceptron: Algoritmo(Código)</vt:lpstr>
      <vt:lpstr>CTRNN(redes neurais recorrentes de tempo contínuo)</vt:lpstr>
      <vt:lpstr>Tarefas RNAs</vt:lpstr>
      <vt:lpstr>Aplicações RNAs</vt:lpstr>
      <vt:lpstr>Referências</vt:lpstr>
      <vt:lpstr>Referências</vt:lpstr>
    </vt:vector>
  </TitlesOfParts>
  <Manager/>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2018-04-19T16:51:51Z</dcterms:created>
  <dcterms:modified xsi:type="dcterms:W3CDTF">2018-04-26T19:56:44Z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